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9"/>
  </p:notesMasterIdLst>
  <p:sldIdLst>
    <p:sldId id="257" r:id="rId2"/>
    <p:sldId id="265" r:id="rId3"/>
    <p:sldId id="296" r:id="rId4"/>
    <p:sldId id="418" r:id="rId5"/>
    <p:sldId id="354" r:id="rId6"/>
    <p:sldId id="353" r:id="rId7"/>
    <p:sldId id="355" r:id="rId8"/>
    <p:sldId id="356" r:id="rId9"/>
    <p:sldId id="357" r:id="rId10"/>
    <p:sldId id="359" r:id="rId11"/>
    <p:sldId id="360" r:id="rId12"/>
    <p:sldId id="358" r:id="rId13"/>
    <p:sldId id="361" r:id="rId14"/>
    <p:sldId id="362" r:id="rId15"/>
    <p:sldId id="363" r:id="rId16"/>
    <p:sldId id="364" r:id="rId17"/>
    <p:sldId id="365" r:id="rId18"/>
    <p:sldId id="366" r:id="rId19"/>
    <p:sldId id="368" r:id="rId20"/>
    <p:sldId id="369" r:id="rId21"/>
    <p:sldId id="370" r:id="rId22"/>
    <p:sldId id="371" r:id="rId23"/>
    <p:sldId id="372" r:id="rId24"/>
    <p:sldId id="373" r:id="rId25"/>
    <p:sldId id="374" r:id="rId26"/>
    <p:sldId id="375" r:id="rId27"/>
    <p:sldId id="376" r:id="rId28"/>
    <p:sldId id="409" r:id="rId29"/>
    <p:sldId id="410" r:id="rId30"/>
    <p:sldId id="411" r:id="rId31"/>
    <p:sldId id="412" r:id="rId32"/>
    <p:sldId id="413" r:id="rId33"/>
    <p:sldId id="414" r:id="rId34"/>
    <p:sldId id="416" r:id="rId35"/>
    <p:sldId id="417"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77" r:id="rId59"/>
    <p:sldId id="378" r:id="rId60"/>
    <p:sldId id="379" r:id="rId61"/>
    <p:sldId id="380" r:id="rId62"/>
    <p:sldId id="381" r:id="rId63"/>
    <p:sldId id="382" r:id="rId64"/>
    <p:sldId id="383" r:id="rId65"/>
    <p:sldId id="384" r:id="rId66"/>
    <p:sldId id="385" r:id="rId67"/>
    <p:sldId id="388" r:id="rId68"/>
    <p:sldId id="389" r:id="rId69"/>
    <p:sldId id="386" r:id="rId70"/>
    <p:sldId id="387" r:id="rId71"/>
    <p:sldId id="393" r:id="rId72"/>
    <p:sldId id="392" r:id="rId73"/>
    <p:sldId id="391" r:id="rId74"/>
    <p:sldId id="394" r:id="rId75"/>
    <p:sldId id="395" r:id="rId76"/>
    <p:sldId id="396" r:id="rId77"/>
    <p:sldId id="399" r:id="rId78"/>
    <p:sldId id="398" r:id="rId79"/>
    <p:sldId id="397" r:id="rId80"/>
    <p:sldId id="400" r:id="rId81"/>
    <p:sldId id="401" r:id="rId82"/>
    <p:sldId id="402" r:id="rId83"/>
    <p:sldId id="404" r:id="rId84"/>
    <p:sldId id="405" r:id="rId85"/>
    <p:sldId id="406" r:id="rId86"/>
    <p:sldId id="407" r:id="rId87"/>
    <p:sldId id="408"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Proxima Nova" panose="020B060402020202020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B6D"/>
    <a:srgbClr val="EB2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660"/>
  </p:normalViewPr>
  <p:slideViewPr>
    <p:cSldViewPr snapToGrid="0">
      <p:cViewPr varScale="1">
        <p:scale>
          <a:sx n="103" d="100"/>
          <a:sy n="103" d="100"/>
        </p:scale>
        <p:origin x="787" y="8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9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4.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6c834fc2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b6c834fc2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36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602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787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851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2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404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47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85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189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361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228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385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033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94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726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564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089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30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969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76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244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724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124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832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115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774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841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622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073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1450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365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366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561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921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6008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518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394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910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471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450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053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117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410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131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236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701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1716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974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5033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9176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6195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86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9092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87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206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154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8383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1440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362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7618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282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1727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99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5486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90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31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7237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8311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686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096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0733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1179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0179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8130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756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067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9064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8113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5691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4311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8997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9484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5050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9339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858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333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9.gif"/><Relationship Id="rId5" Type="http://schemas.openxmlformats.org/officeDocument/2006/relationships/image" Target="../media/image8.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8.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8.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8.png"/><Relationship Id="rId10"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8.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8.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8.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8.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png"/><Relationship Id="rId7"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8.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57626"/>
            <a:ext cx="9143999" cy="5138135"/>
          </a:xfrm>
          <a:prstGeom prst="rect">
            <a:avLst/>
          </a:prstGeom>
          <a:noFill/>
          <a:ln>
            <a:noFill/>
          </a:ln>
        </p:spPr>
      </p:pic>
      <p:pic>
        <p:nvPicPr>
          <p:cNvPr id="61" name="Google Shape;61;p14"/>
          <p:cNvPicPr preferRelativeResize="0"/>
          <p:nvPr/>
        </p:nvPicPr>
        <p:blipFill>
          <a:blip r:embed="rId4">
            <a:alphaModFix/>
          </a:blip>
          <a:stretch>
            <a:fillRect/>
          </a:stretch>
        </p:blipFill>
        <p:spPr>
          <a:xfrm>
            <a:off x="1198063" y="2262163"/>
            <a:ext cx="2486025" cy="61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4" y="816667"/>
            <a:ext cx="8212950" cy="1015632"/>
          </a:xfrm>
          <a:prstGeom prst="rect">
            <a:avLst/>
          </a:prstGeom>
          <a:noFill/>
          <a:ln>
            <a:noFill/>
          </a:ln>
        </p:spPr>
        <p:txBody>
          <a:bodyPr spcFirstLastPara="1" wrap="square" lIns="91425" tIns="91425" rIns="91425" bIns="91425" anchor="t" anchorCtr="0">
            <a:spAutoFit/>
          </a:bodyPr>
          <a:lstStyle/>
          <a:p>
            <a:pPr algn="just"/>
            <a:r>
              <a:rPr lang="en-US" sz="1800" b="1" dirty="0">
                <a:solidFill>
                  <a:srgbClr val="666666"/>
                </a:solidFill>
                <a:latin typeface="Proxima Nova"/>
                <a:ea typeface="Proxima Nova"/>
                <a:cs typeface="Proxima Nova"/>
              </a:rPr>
              <a:t>Order of Growth</a:t>
            </a:r>
          </a:p>
          <a:p>
            <a:pPr algn="just"/>
            <a:endParaRPr lang="en-US" sz="1800" b="1" dirty="0">
              <a:solidFill>
                <a:srgbClr val="666666"/>
              </a:solidFill>
              <a:latin typeface="Proxima Nova"/>
              <a:ea typeface="Proxima Nova"/>
              <a:cs typeface="Proxima Nova"/>
            </a:endParaRPr>
          </a:p>
          <a:p>
            <a:pPr algn="just"/>
            <a:endParaRPr lang="en-US" sz="1800" b="1" dirty="0">
              <a:solidFill>
                <a:srgbClr val="666666"/>
              </a:solidFill>
              <a:latin typeface="Proxima Nova"/>
              <a:ea typeface="Proxima Nova"/>
              <a:cs typeface="Proxima Nova"/>
            </a:endParaRPr>
          </a:p>
        </p:txBody>
      </p:sp>
      <p:graphicFrame>
        <p:nvGraphicFramePr>
          <p:cNvPr id="4" name="Table 3"/>
          <p:cNvGraphicFramePr>
            <a:graphicFrameLocks noGrp="1"/>
          </p:cNvGraphicFramePr>
          <p:nvPr>
            <p:extLst>
              <p:ext uri="{D42A27DB-BD31-4B8C-83A1-F6EECF244321}">
                <p14:modId xmlns:p14="http://schemas.microsoft.com/office/powerpoint/2010/main" val="2091176169"/>
              </p:ext>
            </p:extLst>
          </p:nvPr>
        </p:nvGraphicFramePr>
        <p:xfrm>
          <a:off x="645924" y="1654137"/>
          <a:ext cx="7861076" cy="2774024"/>
        </p:xfrm>
        <a:graphic>
          <a:graphicData uri="http://schemas.openxmlformats.org/drawingml/2006/table">
            <a:tbl>
              <a:tblPr>
                <a:tableStyleId>{5C22544A-7EE6-4342-B048-85BDC9FD1C3A}</a:tableStyleId>
              </a:tblPr>
              <a:tblGrid>
                <a:gridCol w="653388">
                  <a:extLst>
                    <a:ext uri="{9D8B030D-6E8A-4147-A177-3AD203B41FA5}">
                      <a16:colId xmlns:a16="http://schemas.microsoft.com/office/drawing/2014/main" val="20000"/>
                    </a:ext>
                  </a:extLst>
                </a:gridCol>
                <a:gridCol w="653388">
                  <a:extLst>
                    <a:ext uri="{9D8B030D-6E8A-4147-A177-3AD203B41FA5}">
                      <a16:colId xmlns:a16="http://schemas.microsoft.com/office/drawing/2014/main" val="20001"/>
                    </a:ext>
                  </a:extLst>
                </a:gridCol>
                <a:gridCol w="653388">
                  <a:extLst>
                    <a:ext uri="{9D8B030D-6E8A-4147-A177-3AD203B41FA5}">
                      <a16:colId xmlns:a16="http://schemas.microsoft.com/office/drawing/2014/main" val="20002"/>
                    </a:ext>
                  </a:extLst>
                </a:gridCol>
                <a:gridCol w="653388">
                  <a:extLst>
                    <a:ext uri="{9D8B030D-6E8A-4147-A177-3AD203B41FA5}">
                      <a16:colId xmlns:a16="http://schemas.microsoft.com/office/drawing/2014/main" val="20003"/>
                    </a:ext>
                  </a:extLst>
                </a:gridCol>
                <a:gridCol w="653388">
                  <a:extLst>
                    <a:ext uri="{9D8B030D-6E8A-4147-A177-3AD203B41FA5}">
                      <a16:colId xmlns:a16="http://schemas.microsoft.com/office/drawing/2014/main" val="20004"/>
                    </a:ext>
                  </a:extLst>
                </a:gridCol>
                <a:gridCol w="653388">
                  <a:extLst>
                    <a:ext uri="{9D8B030D-6E8A-4147-A177-3AD203B41FA5}">
                      <a16:colId xmlns:a16="http://schemas.microsoft.com/office/drawing/2014/main" val="20005"/>
                    </a:ext>
                  </a:extLst>
                </a:gridCol>
                <a:gridCol w="653388">
                  <a:extLst>
                    <a:ext uri="{9D8B030D-6E8A-4147-A177-3AD203B41FA5}">
                      <a16:colId xmlns:a16="http://schemas.microsoft.com/office/drawing/2014/main" val="20006"/>
                    </a:ext>
                  </a:extLst>
                </a:gridCol>
                <a:gridCol w="653388">
                  <a:extLst>
                    <a:ext uri="{9D8B030D-6E8A-4147-A177-3AD203B41FA5}">
                      <a16:colId xmlns:a16="http://schemas.microsoft.com/office/drawing/2014/main" val="20007"/>
                    </a:ext>
                  </a:extLst>
                </a:gridCol>
                <a:gridCol w="1582425">
                  <a:extLst>
                    <a:ext uri="{9D8B030D-6E8A-4147-A177-3AD203B41FA5}">
                      <a16:colId xmlns:a16="http://schemas.microsoft.com/office/drawing/2014/main" val="20008"/>
                    </a:ext>
                  </a:extLst>
                </a:gridCol>
                <a:gridCol w="1051547">
                  <a:extLst>
                    <a:ext uri="{9D8B030D-6E8A-4147-A177-3AD203B41FA5}">
                      <a16:colId xmlns:a16="http://schemas.microsoft.com/office/drawing/2014/main" val="20009"/>
                    </a:ext>
                  </a:extLst>
                </a:gridCol>
              </a:tblGrid>
              <a:tr h="346753">
                <a:tc>
                  <a:txBody>
                    <a:bodyPr/>
                    <a:lstStyle/>
                    <a:p>
                      <a:pPr algn="ctr" fontAlgn="b"/>
                      <a:r>
                        <a:rPr lang="en-IN" sz="1100" b="1" u="none" strike="noStrike" dirty="0">
                          <a:solidFill>
                            <a:srgbClr val="FF0000"/>
                          </a:solidFill>
                          <a:effectLst/>
                        </a:rPr>
                        <a:t>n</a:t>
                      </a:r>
                      <a:endParaRPr lang="en-IN"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1</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err="1">
                          <a:effectLst/>
                        </a:rPr>
                        <a:t>logn</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err="1">
                          <a:effectLst/>
                        </a:rPr>
                        <a:t>sqrt</a:t>
                      </a:r>
                      <a:r>
                        <a:rPr lang="en-IN" sz="1100" b="1" u="none" strike="noStrike" dirty="0">
                          <a:effectLst/>
                        </a:rPr>
                        <a:t>(n)</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a:effectLst/>
                        </a:rPr>
                        <a:t>n</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err="1">
                          <a:effectLst/>
                        </a:rPr>
                        <a:t>nlogn</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n2</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n3</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2^n</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n!</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346753">
                <a:tc>
                  <a:txBody>
                    <a:bodyPr/>
                    <a:lstStyle/>
                    <a:p>
                      <a:pPr algn="ctr" fontAlgn="b"/>
                      <a:r>
                        <a:rPr lang="en-IN" sz="1100" u="none" strike="noStrike" dirty="0">
                          <a:solidFill>
                            <a:srgbClr val="FF0000"/>
                          </a:solidFill>
                          <a:effectLst/>
                        </a:rPr>
                        <a:t>1</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1.000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346753">
                <a:tc>
                  <a:txBody>
                    <a:bodyPr/>
                    <a:lstStyle/>
                    <a:p>
                      <a:pPr algn="ctr" fontAlgn="b"/>
                      <a:r>
                        <a:rPr lang="en-IN" sz="1100" u="none" strike="noStrike" dirty="0">
                          <a:solidFill>
                            <a:srgbClr val="FF0000"/>
                          </a:solidFill>
                          <a:effectLst/>
                        </a:rPr>
                        <a:t>2</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1.414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346753">
                <a:tc>
                  <a:txBody>
                    <a:bodyPr/>
                    <a:lstStyle/>
                    <a:p>
                      <a:pPr algn="ctr" fontAlgn="b"/>
                      <a:r>
                        <a:rPr lang="en-IN" sz="1100" u="none" strike="noStrike" dirty="0">
                          <a:solidFill>
                            <a:srgbClr val="FF0000"/>
                          </a:solidFill>
                          <a:effectLst/>
                        </a:rPr>
                        <a:t>4</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2.000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24</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346753">
                <a:tc>
                  <a:txBody>
                    <a:bodyPr/>
                    <a:lstStyle/>
                    <a:p>
                      <a:pPr algn="ctr" fontAlgn="b"/>
                      <a:r>
                        <a:rPr lang="en-IN" sz="1100" u="none" strike="noStrike" dirty="0">
                          <a:solidFill>
                            <a:srgbClr val="FF0000"/>
                          </a:solidFill>
                          <a:effectLst/>
                        </a:rPr>
                        <a:t>8</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2.828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24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40320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346753">
                <a:tc>
                  <a:txBody>
                    <a:bodyPr/>
                    <a:lstStyle/>
                    <a:p>
                      <a:pPr algn="ctr" fontAlgn="b"/>
                      <a:r>
                        <a:rPr lang="en-IN" sz="1100" u="none" strike="noStrike" dirty="0">
                          <a:solidFill>
                            <a:srgbClr val="FF0000"/>
                          </a:solidFill>
                          <a:effectLst/>
                        </a:rPr>
                        <a:t>16</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4.000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64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256</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4096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65536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2.09228E+13</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346753">
                <a:tc>
                  <a:txBody>
                    <a:bodyPr/>
                    <a:lstStyle/>
                    <a:p>
                      <a:pPr algn="ctr" fontAlgn="b"/>
                      <a:r>
                        <a:rPr lang="en-IN" sz="1100" u="none" strike="noStrike" dirty="0">
                          <a:solidFill>
                            <a:srgbClr val="FF0000"/>
                          </a:solidFill>
                          <a:effectLst/>
                        </a:rPr>
                        <a:t>32</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5.657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160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1024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32768</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4294967296</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2.63131E+35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346753">
                <a:tc>
                  <a:txBody>
                    <a:bodyPr/>
                    <a:lstStyle/>
                    <a:p>
                      <a:pPr algn="ctr" fontAlgn="b"/>
                      <a:r>
                        <a:rPr lang="en-IN" sz="1100" u="none" strike="noStrike" dirty="0">
                          <a:solidFill>
                            <a:srgbClr val="FF0000"/>
                          </a:solidFill>
                          <a:effectLst/>
                        </a:rPr>
                        <a:t>64</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8.000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384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4096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262144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1.84467E+19</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1.26887E+89</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5428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4" y="816667"/>
            <a:ext cx="8212950" cy="1015632"/>
          </a:xfrm>
          <a:prstGeom prst="rect">
            <a:avLst/>
          </a:prstGeom>
          <a:noFill/>
          <a:ln>
            <a:noFill/>
          </a:ln>
        </p:spPr>
        <p:txBody>
          <a:bodyPr spcFirstLastPara="1" wrap="square" lIns="91425" tIns="91425" rIns="91425" bIns="91425" anchor="t" anchorCtr="0">
            <a:spAutoFit/>
          </a:bodyPr>
          <a:lstStyle/>
          <a:p>
            <a:pPr algn="just"/>
            <a:r>
              <a:rPr lang="en-US" sz="1800" b="1" dirty="0">
                <a:solidFill>
                  <a:srgbClr val="666666"/>
                </a:solidFill>
                <a:latin typeface="Proxima Nova"/>
                <a:ea typeface="Proxima Nova"/>
                <a:cs typeface="Proxima Nova"/>
              </a:rPr>
              <a:t>Order of Growth</a:t>
            </a:r>
          </a:p>
          <a:p>
            <a:pPr algn="just"/>
            <a:endParaRPr lang="en-US" sz="1800" b="1" dirty="0">
              <a:solidFill>
                <a:srgbClr val="666666"/>
              </a:solidFill>
              <a:latin typeface="Proxima Nova"/>
              <a:ea typeface="Proxima Nova"/>
              <a:cs typeface="Proxima Nova"/>
            </a:endParaRPr>
          </a:p>
          <a:p>
            <a:pPr algn="just"/>
            <a:endParaRPr lang="en-US" sz="1800" b="1" dirty="0">
              <a:solidFill>
                <a:srgbClr val="666666"/>
              </a:solidFill>
              <a:latin typeface="Proxima Nova"/>
              <a:ea typeface="Proxima Nova"/>
              <a:cs typeface="Proxima Nova"/>
            </a:endParaRPr>
          </a:p>
        </p:txBody>
      </p:sp>
      <p:pic>
        <p:nvPicPr>
          <p:cNvPr id="3074" name="Picture 2" descr="https://www.cs.odu.edu/~toida/nerzic/content/function/growth_files/summary.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844" y="802329"/>
            <a:ext cx="4286250"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00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231624"/>
          </a:xfrm>
          <a:prstGeom prst="rect">
            <a:avLst/>
          </a:prstGeom>
          <a:noFill/>
          <a:ln>
            <a:noFill/>
          </a:ln>
        </p:spPr>
        <p:txBody>
          <a:bodyPr spcFirstLastPara="1" wrap="square" lIns="91425" tIns="91425" rIns="91425" bIns="91425" anchor="t" anchorCtr="0">
            <a:spAutoFit/>
          </a:bodyPr>
          <a:lstStyle/>
          <a:p>
            <a:pPr algn="just"/>
            <a:r>
              <a:rPr lang="en-US" sz="1800" b="1" dirty="0">
                <a:solidFill>
                  <a:srgbClr val="666666"/>
                </a:solidFill>
                <a:latin typeface="Proxima Nova" panose="020B0604020202020204" charset="0"/>
                <a:ea typeface="Proxima Nova"/>
                <a:cs typeface="Proxima Nova"/>
              </a:rPr>
              <a:t>Arrange from smallest to largest or in increasing order</a:t>
            </a:r>
          </a:p>
          <a:p>
            <a:pPr marL="285750" indent="-285750" algn="just">
              <a:buFont typeface="Arial" panose="020B0604020202020204" pitchFamily="34" charset="0"/>
              <a:buChar char="•"/>
            </a:pPr>
            <a:endParaRPr lang="en-US" sz="1800" b="1" dirty="0">
              <a:solidFill>
                <a:srgbClr val="666666"/>
              </a:solidFill>
              <a:latin typeface="Proxima Nova" panose="020B0604020202020204" charset="0"/>
              <a:ea typeface="Proxima Nova"/>
              <a:cs typeface="Proxima Nova"/>
            </a:endParaRPr>
          </a:p>
          <a:p>
            <a:r>
              <a:rPr lang="en-US" sz="1800" dirty="0">
                <a:solidFill>
                  <a:schemeClr val="tx1"/>
                </a:solidFill>
                <a:latin typeface="Proxima Nova" panose="020B0604020202020204" charset="0"/>
              </a:rPr>
              <a:t>1)    2</a:t>
            </a:r>
            <a:r>
              <a:rPr lang="en-US" sz="1800" baseline="30000" dirty="0">
                <a:solidFill>
                  <a:schemeClr val="tx1"/>
                </a:solidFill>
                <a:latin typeface="Proxima Nova" panose="020B0604020202020204" charset="0"/>
              </a:rPr>
              <a:t>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nlogn</a:t>
            </a:r>
            <a:r>
              <a:rPr lang="en-US" sz="1800" dirty="0">
                <a:solidFill>
                  <a:schemeClr val="tx1"/>
                </a:solidFill>
                <a:latin typeface="Proxima Nova" panose="020B0604020202020204" charset="0"/>
              </a:rPr>
              <a:t>, n</a:t>
            </a:r>
            <a:r>
              <a:rPr lang="en-US" sz="1800" baseline="30000" dirty="0">
                <a:solidFill>
                  <a:schemeClr val="tx1"/>
                </a:solidFill>
                <a:latin typeface="Proxima Nova" panose="020B0604020202020204" charset="0"/>
              </a:rPr>
              <a:t>2</a:t>
            </a:r>
            <a:r>
              <a:rPr lang="en-US" sz="1800" dirty="0">
                <a:solidFill>
                  <a:schemeClr val="tx1"/>
                </a:solidFill>
                <a:latin typeface="Proxima Nova" panose="020B0604020202020204" charset="0"/>
              </a:rPr>
              <a:t> ,1, n, </a:t>
            </a:r>
            <a:r>
              <a:rPr lang="en-US" sz="1800" dirty="0" err="1">
                <a:solidFill>
                  <a:schemeClr val="tx1"/>
                </a:solidFill>
                <a:latin typeface="Proxima Nova" panose="020B0604020202020204" charset="0"/>
              </a:rPr>
              <a:t>logn</a:t>
            </a:r>
            <a:r>
              <a:rPr lang="en-US" sz="1800" dirty="0">
                <a:solidFill>
                  <a:schemeClr val="tx1"/>
                </a:solidFill>
                <a:latin typeface="Proxima Nova" panose="020B0604020202020204" charset="0"/>
              </a:rPr>
              <a:t>, n!, n</a:t>
            </a:r>
            <a:r>
              <a:rPr lang="en-US" sz="1800" baseline="30000" dirty="0">
                <a:solidFill>
                  <a:schemeClr val="tx1"/>
                </a:solidFill>
                <a:latin typeface="Proxima Nova" panose="020B0604020202020204" charset="0"/>
              </a:rPr>
              <a:t>3 </a:t>
            </a:r>
          </a:p>
          <a:p>
            <a:r>
              <a:rPr lang="en-US" sz="1800" dirty="0">
                <a:solidFill>
                  <a:schemeClr val="tx1"/>
                </a:solidFill>
                <a:latin typeface="Proxima Nova" panose="020B0604020202020204" charset="0"/>
              </a:rPr>
              <a:t>       1, </a:t>
            </a:r>
            <a:r>
              <a:rPr lang="en-US" sz="1800" dirty="0" err="1">
                <a:solidFill>
                  <a:schemeClr val="tx1"/>
                </a:solidFill>
                <a:latin typeface="Proxima Nova" panose="020B0604020202020204" charset="0"/>
              </a:rPr>
              <a:t>logn</a:t>
            </a:r>
            <a:r>
              <a:rPr lang="en-US" sz="1800" dirty="0">
                <a:solidFill>
                  <a:schemeClr val="tx1"/>
                </a:solidFill>
                <a:latin typeface="Proxima Nova" panose="020B0604020202020204" charset="0"/>
              </a:rPr>
              <a:t>, n, </a:t>
            </a:r>
            <a:r>
              <a:rPr lang="en-US" sz="1800" dirty="0" err="1">
                <a:solidFill>
                  <a:schemeClr val="tx1"/>
                </a:solidFill>
                <a:latin typeface="Proxima Nova" panose="020B0604020202020204" charset="0"/>
              </a:rPr>
              <a:t>nlogn</a:t>
            </a:r>
            <a:r>
              <a:rPr lang="en-US" sz="1800" dirty="0">
                <a:solidFill>
                  <a:schemeClr val="tx1"/>
                </a:solidFill>
                <a:latin typeface="Proxima Nova" panose="020B0604020202020204" charset="0"/>
              </a:rPr>
              <a:t>, n</a:t>
            </a:r>
            <a:r>
              <a:rPr lang="en-US" sz="1800" baseline="30000" dirty="0">
                <a:solidFill>
                  <a:schemeClr val="tx1"/>
                </a:solidFill>
                <a:latin typeface="Proxima Nova" panose="020B0604020202020204" charset="0"/>
              </a:rPr>
              <a:t>2</a:t>
            </a:r>
            <a:r>
              <a:rPr lang="en-US" sz="1800" dirty="0">
                <a:solidFill>
                  <a:schemeClr val="tx1"/>
                </a:solidFill>
                <a:latin typeface="Proxima Nova" panose="020B0604020202020204" charset="0"/>
              </a:rPr>
              <a:t> , n</a:t>
            </a:r>
            <a:r>
              <a:rPr lang="en-US" sz="1800" baseline="30000" dirty="0">
                <a:solidFill>
                  <a:schemeClr val="tx1"/>
                </a:solidFill>
                <a:latin typeface="Proxima Nova" panose="020B0604020202020204" charset="0"/>
              </a:rPr>
              <a:t>3</a:t>
            </a:r>
            <a:r>
              <a:rPr lang="en-US" sz="1800" dirty="0">
                <a:solidFill>
                  <a:schemeClr val="tx1"/>
                </a:solidFill>
                <a:latin typeface="Proxima Nova" panose="020B0604020202020204" charset="0"/>
              </a:rPr>
              <a:t> , 2</a:t>
            </a:r>
            <a:r>
              <a:rPr lang="en-US" sz="1800" baseline="30000" dirty="0">
                <a:solidFill>
                  <a:schemeClr val="tx1"/>
                </a:solidFill>
                <a:latin typeface="Proxima Nova" panose="020B0604020202020204" charset="0"/>
              </a:rPr>
              <a:t>n</a:t>
            </a:r>
            <a:r>
              <a:rPr lang="en-US" sz="1800" dirty="0">
                <a:solidFill>
                  <a:schemeClr val="tx1"/>
                </a:solidFill>
                <a:latin typeface="Proxima Nova" panose="020B0604020202020204" charset="0"/>
              </a:rPr>
              <a:t> ,n!</a:t>
            </a:r>
          </a:p>
          <a:p>
            <a:r>
              <a:rPr lang="en-US" sz="1800" dirty="0">
                <a:solidFill>
                  <a:schemeClr val="tx1"/>
                </a:solidFill>
                <a:latin typeface="Proxima Nova" panose="020B0604020202020204" charset="0"/>
              </a:rPr>
              <a:t>2)    </a:t>
            </a:r>
            <a:r>
              <a:rPr lang="en-US" sz="1800" dirty="0" err="1">
                <a:solidFill>
                  <a:schemeClr val="tx1"/>
                </a:solidFill>
                <a:latin typeface="Proxima Nova" panose="020B0604020202020204" charset="0"/>
              </a:rPr>
              <a:t>nlogn</a:t>
            </a:r>
            <a:r>
              <a:rPr lang="en-US" sz="1800" dirty="0">
                <a:solidFill>
                  <a:schemeClr val="tx1"/>
                </a:solidFill>
                <a:latin typeface="Proxima Nova" panose="020B0604020202020204" charset="0"/>
              </a:rPr>
              <a:t>, n+n</a:t>
            </a:r>
            <a:r>
              <a:rPr lang="en-US" sz="1800" baseline="30000" dirty="0">
                <a:solidFill>
                  <a:schemeClr val="tx1"/>
                </a:solidFill>
                <a:latin typeface="Proxima Nova" panose="020B0604020202020204" charset="0"/>
              </a:rPr>
              <a:t>2</a:t>
            </a:r>
            <a:r>
              <a:rPr lang="en-US" sz="1800" dirty="0">
                <a:solidFill>
                  <a:schemeClr val="tx1"/>
                </a:solidFill>
                <a:latin typeface="Proxima Nova" panose="020B0604020202020204" charset="0"/>
              </a:rPr>
              <a:t>+n</a:t>
            </a:r>
            <a:r>
              <a:rPr lang="en-US" sz="1800" baseline="30000" dirty="0">
                <a:solidFill>
                  <a:schemeClr val="tx1"/>
                </a:solidFill>
                <a:latin typeface="Proxima Nova" panose="020B0604020202020204" charset="0"/>
              </a:rPr>
              <a:t>3</a:t>
            </a:r>
            <a:r>
              <a:rPr lang="en-US" sz="1800" dirty="0">
                <a:solidFill>
                  <a:schemeClr val="tx1"/>
                </a:solidFill>
                <a:latin typeface="Proxima Nova" panose="020B0604020202020204" charset="0"/>
              </a:rPr>
              <a:t>, 2</a:t>
            </a:r>
            <a:r>
              <a:rPr lang="en-US" sz="1800" baseline="30000" dirty="0">
                <a:solidFill>
                  <a:schemeClr val="tx1"/>
                </a:solidFill>
                <a:latin typeface="Proxima Nova" panose="020B0604020202020204" charset="0"/>
              </a:rPr>
              <a:t>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sqrt</a:t>
            </a:r>
            <a:r>
              <a:rPr lang="en-US" sz="1800" dirty="0">
                <a:solidFill>
                  <a:schemeClr val="tx1"/>
                </a:solidFill>
                <a:latin typeface="Proxima Nova" panose="020B0604020202020204" charset="0"/>
              </a:rPr>
              <a:t>(n)</a:t>
            </a:r>
          </a:p>
          <a:p>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Sqrt</a:t>
            </a:r>
            <a:r>
              <a:rPr lang="en-US" sz="1800" dirty="0">
                <a:solidFill>
                  <a:schemeClr val="tx1"/>
                </a:solidFill>
                <a:latin typeface="Proxima Nova" panose="020B0604020202020204" charset="0"/>
              </a:rPr>
              <a:t>(n), </a:t>
            </a:r>
            <a:r>
              <a:rPr lang="en-US" sz="1800" dirty="0" err="1">
                <a:solidFill>
                  <a:schemeClr val="tx1"/>
                </a:solidFill>
                <a:latin typeface="Proxima Nova" panose="020B0604020202020204" charset="0"/>
              </a:rPr>
              <a:t>nlogn</a:t>
            </a:r>
            <a:r>
              <a:rPr lang="en-US" sz="1800" dirty="0">
                <a:solidFill>
                  <a:schemeClr val="tx1"/>
                </a:solidFill>
                <a:latin typeface="Proxima Nova" panose="020B0604020202020204" charset="0"/>
              </a:rPr>
              <a:t>,  n+n</a:t>
            </a:r>
            <a:r>
              <a:rPr lang="en-US" sz="1800" baseline="30000" dirty="0">
                <a:solidFill>
                  <a:schemeClr val="tx1"/>
                </a:solidFill>
                <a:latin typeface="Proxima Nova" panose="020B0604020202020204" charset="0"/>
              </a:rPr>
              <a:t>2</a:t>
            </a:r>
            <a:r>
              <a:rPr lang="en-US" sz="1800" dirty="0">
                <a:solidFill>
                  <a:schemeClr val="tx1"/>
                </a:solidFill>
                <a:latin typeface="Proxima Nova" panose="020B0604020202020204" charset="0"/>
              </a:rPr>
              <a:t>+n</a:t>
            </a:r>
            <a:r>
              <a:rPr lang="en-US" sz="1800" baseline="30000" dirty="0">
                <a:solidFill>
                  <a:schemeClr val="tx1"/>
                </a:solidFill>
                <a:latin typeface="Proxima Nova" panose="020B0604020202020204" charset="0"/>
              </a:rPr>
              <a:t>3</a:t>
            </a:r>
            <a:r>
              <a:rPr lang="en-US" sz="1800" dirty="0">
                <a:solidFill>
                  <a:schemeClr val="tx1"/>
                </a:solidFill>
                <a:latin typeface="Proxima Nova" panose="020B0604020202020204" charset="0"/>
              </a:rPr>
              <a:t>, 2</a:t>
            </a:r>
            <a:r>
              <a:rPr lang="en-US" sz="1800" baseline="30000" dirty="0">
                <a:solidFill>
                  <a:schemeClr val="tx1"/>
                </a:solidFill>
                <a:latin typeface="Proxima Nova" panose="020B0604020202020204" charset="0"/>
              </a:rPr>
              <a:t>n</a:t>
            </a:r>
          </a:p>
          <a:p>
            <a:r>
              <a:rPr lang="en-US" sz="1800" dirty="0">
                <a:solidFill>
                  <a:schemeClr val="tx1"/>
                </a:solidFill>
                <a:latin typeface="Proxima Nova" panose="020B0604020202020204" charset="0"/>
              </a:rPr>
              <a:t>3)    n</a:t>
            </a:r>
            <a:r>
              <a:rPr lang="en-US" sz="1800" baseline="30000" dirty="0">
                <a:solidFill>
                  <a:schemeClr val="tx1"/>
                </a:solidFill>
                <a:latin typeface="Proxima Nova" panose="020B0604020202020204" charset="0"/>
              </a:rPr>
              <a:t>2</a:t>
            </a:r>
            <a:r>
              <a:rPr lang="en-US" sz="1800" dirty="0">
                <a:solidFill>
                  <a:schemeClr val="tx1"/>
                </a:solidFill>
                <a:latin typeface="Proxima Nova" panose="020B0604020202020204" charset="0"/>
              </a:rPr>
              <a:t>, 2</a:t>
            </a:r>
            <a:r>
              <a:rPr lang="en-US" sz="1800" baseline="30000" dirty="0">
                <a:solidFill>
                  <a:schemeClr val="tx1"/>
                </a:solidFill>
                <a:latin typeface="Proxima Nova" panose="020B0604020202020204" charset="0"/>
              </a:rPr>
              <a:t>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nlogn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logn</a:t>
            </a:r>
            <a:r>
              <a:rPr lang="en-US" sz="1800" dirty="0">
                <a:solidFill>
                  <a:schemeClr val="tx1"/>
                </a:solidFill>
                <a:latin typeface="Proxima Nova" panose="020B0604020202020204" charset="0"/>
              </a:rPr>
              <a:t>, n</a:t>
            </a:r>
            <a:r>
              <a:rPr lang="en-US" sz="1800" baseline="30000" dirty="0">
                <a:solidFill>
                  <a:schemeClr val="tx1"/>
                </a:solidFill>
                <a:latin typeface="Proxima Nova" panose="020B0604020202020204" charset="0"/>
              </a:rPr>
              <a:t>3</a:t>
            </a:r>
            <a:endParaRPr lang="en-US" sz="1800" dirty="0">
              <a:solidFill>
                <a:schemeClr val="tx1"/>
              </a:solidFill>
              <a:latin typeface="Proxima Nova" panose="020B0604020202020204" charset="0"/>
            </a:endParaRPr>
          </a:p>
          <a:p>
            <a:pPr lvl="2"/>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logn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nlogn</a:t>
            </a:r>
            <a:r>
              <a:rPr lang="en-US" sz="1800" dirty="0">
                <a:solidFill>
                  <a:schemeClr val="tx1"/>
                </a:solidFill>
                <a:latin typeface="Proxima Nova" panose="020B0604020202020204" charset="0"/>
              </a:rPr>
              <a:t>, n</a:t>
            </a:r>
            <a:r>
              <a:rPr lang="en-US" sz="1800" baseline="30000" dirty="0">
                <a:solidFill>
                  <a:schemeClr val="tx1"/>
                </a:solidFill>
                <a:latin typeface="Proxima Nova" panose="020B0604020202020204" charset="0"/>
              </a:rPr>
              <a:t>2</a:t>
            </a:r>
            <a:r>
              <a:rPr lang="en-US" sz="1800" dirty="0">
                <a:solidFill>
                  <a:schemeClr val="tx1"/>
                </a:solidFill>
                <a:latin typeface="Proxima Nova" panose="020B0604020202020204" charset="0"/>
              </a:rPr>
              <a:t>, n</a:t>
            </a:r>
            <a:r>
              <a:rPr lang="en-US" sz="1800" baseline="30000" dirty="0">
                <a:solidFill>
                  <a:schemeClr val="tx1"/>
                </a:solidFill>
                <a:latin typeface="Proxima Nova" panose="020B0604020202020204" charset="0"/>
              </a:rPr>
              <a:t>3</a:t>
            </a:r>
            <a:r>
              <a:rPr lang="en-US" sz="1800" dirty="0">
                <a:solidFill>
                  <a:schemeClr val="tx1"/>
                </a:solidFill>
                <a:latin typeface="Proxima Nova" panose="020B0604020202020204" charset="0"/>
              </a:rPr>
              <a:t>,2</a:t>
            </a:r>
            <a:r>
              <a:rPr lang="en-US" sz="1800" baseline="30000" dirty="0">
                <a:solidFill>
                  <a:schemeClr val="tx1"/>
                </a:solidFill>
                <a:latin typeface="Proxima Nova" panose="020B0604020202020204" charset="0"/>
              </a:rPr>
              <a:t>n</a:t>
            </a:r>
          </a:p>
          <a:p>
            <a:pPr marL="342900" indent="-342900">
              <a:buAutoNum type="arabicParenR" startAt="4"/>
            </a:pPr>
            <a:r>
              <a:rPr lang="en-US" sz="1800" dirty="0">
                <a:solidFill>
                  <a:schemeClr val="tx1"/>
                </a:solidFill>
                <a:latin typeface="Proxima Nova" panose="020B0604020202020204" charset="0"/>
              </a:rPr>
              <a:t>n!, 2</a:t>
            </a:r>
            <a:r>
              <a:rPr lang="en-US" sz="1800" baseline="30000" dirty="0">
                <a:solidFill>
                  <a:schemeClr val="tx1"/>
                </a:solidFill>
                <a:latin typeface="Proxima Nova" panose="020B0604020202020204" charset="0"/>
              </a:rPr>
              <a:t>n</a:t>
            </a:r>
            <a:r>
              <a:rPr lang="en-US" sz="1800" dirty="0">
                <a:solidFill>
                  <a:schemeClr val="tx1"/>
                </a:solidFill>
                <a:latin typeface="Proxima Nova" panose="020B0604020202020204" charset="0"/>
              </a:rPr>
              <a:t>, (n+1)!,2</a:t>
            </a:r>
            <a:r>
              <a:rPr lang="en-US" sz="1800" baseline="30000" dirty="0">
                <a:solidFill>
                  <a:schemeClr val="tx1"/>
                </a:solidFill>
                <a:latin typeface="Proxima Nova" panose="020B0604020202020204" charset="0"/>
              </a:rPr>
              <a:t>2n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n</a:t>
            </a:r>
            <a:r>
              <a:rPr lang="en-US" sz="1800" baseline="30000" dirty="0" err="1">
                <a:solidFill>
                  <a:schemeClr val="tx1"/>
                </a:solidFill>
                <a:latin typeface="Proxima Nova" panose="020B0604020202020204" charset="0"/>
              </a:rPr>
              <a:t>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n</a:t>
            </a:r>
            <a:r>
              <a:rPr lang="en-US" sz="1800" baseline="30000" dirty="0" err="1">
                <a:solidFill>
                  <a:schemeClr val="tx1"/>
                </a:solidFill>
                <a:latin typeface="Proxima Nova" panose="020B0604020202020204" charset="0"/>
              </a:rPr>
              <a:t>logn</a:t>
            </a:r>
            <a:r>
              <a:rPr lang="en-US" sz="1800" dirty="0">
                <a:solidFill>
                  <a:schemeClr val="tx1"/>
                </a:solidFill>
                <a:latin typeface="Proxima Nova" panose="020B0604020202020204" charset="0"/>
              </a:rPr>
              <a:t> </a:t>
            </a:r>
          </a:p>
          <a:p>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n</a:t>
            </a:r>
            <a:r>
              <a:rPr lang="en-US" sz="1800" baseline="30000" dirty="0" err="1">
                <a:solidFill>
                  <a:schemeClr val="tx1"/>
                </a:solidFill>
                <a:latin typeface="Proxima Nova" panose="020B0604020202020204" charset="0"/>
              </a:rPr>
              <a:t>logn</a:t>
            </a:r>
            <a:r>
              <a:rPr lang="en-US" sz="1800" dirty="0">
                <a:solidFill>
                  <a:schemeClr val="tx1"/>
                </a:solidFill>
                <a:latin typeface="Proxima Nova" panose="020B0604020202020204" charset="0"/>
              </a:rPr>
              <a:t> , 2</a:t>
            </a:r>
            <a:r>
              <a:rPr lang="en-US" sz="1800" baseline="30000" dirty="0">
                <a:solidFill>
                  <a:schemeClr val="tx1"/>
                </a:solidFill>
                <a:latin typeface="Proxima Nova" panose="020B0604020202020204" charset="0"/>
              </a:rPr>
              <a:t>n</a:t>
            </a:r>
            <a:r>
              <a:rPr lang="en-US" sz="1800" dirty="0">
                <a:solidFill>
                  <a:schemeClr val="tx1"/>
                </a:solidFill>
                <a:latin typeface="Proxima Nova" panose="020B0604020202020204" charset="0"/>
              </a:rPr>
              <a:t> , n!, (n+1)!, 2</a:t>
            </a:r>
            <a:r>
              <a:rPr lang="en-US" sz="1800" baseline="30000" dirty="0">
                <a:solidFill>
                  <a:schemeClr val="tx1"/>
                </a:solidFill>
                <a:latin typeface="Proxima Nova" panose="020B0604020202020204" charset="0"/>
              </a:rPr>
              <a:t>2n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n</a:t>
            </a:r>
            <a:r>
              <a:rPr lang="en-US" sz="1800" baseline="30000" dirty="0" err="1">
                <a:solidFill>
                  <a:schemeClr val="tx1"/>
                </a:solidFill>
                <a:latin typeface="Proxima Nova" panose="020B0604020202020204" charset="0"/>
              </a:rPr>
              <a:t>n</a:t>
            </a:r>
            <a:endParaRPr lang="en-US" sz="1800" dirty="0">
              <a:solidFill>
                <a:srgbClr val="666666"/>
              </a:solidFill>
              <a:latin typeface="Proxima Nova" panose="020B0604020202020204" charset="0"/>
              <a:ea typeface="Proxima Nova"/>
              <a:cs typeface="Proxima Nova"/>
            </a:endParaRPr>
          </a:p>
          <a:p>
            <a:pPr algn="just"/>
            <a:endParaRPr lang="en-US" altLang="en-US" sz="1800" dirty="0">
              <a:solidFill>
                <a:srgbClr val="666666"/>
              </a:solidFill>
              <a:latin typeface="Proxima Nova" panose="020B0604020202020204" charset="0"/>
              <a:ea typeface="Proxima Nova"/>
              <a:cs typeface="Proxima Nova"/>
            </a:endParaRPr>
          </a:p>
        </p:txBody>
      </p:sp>
    </p:spTree>
    <p:extLst>
      <p:ext uri="{BB962C8B-B14F-4D97-AF65-F5344CB8AC3E}">
        <p14:creationId xmlns:p14="http://schemas.microsoft.com/office/powerpoint/2010/main" val="69814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ANALYSIS OF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631733"/>
          </a:xfrm>
          <a:prstGeom prst="rect">
            <a:avLst/>
          </a:prstGeom>
          <a:noFill/>
          <a:ln>
            <a:noFill/>
          </a:ln>
        </p:spPr>
        <p:txBody>
          <a:bodyPr spcFirstLastPara="1" wrap="square" lIns="91425" tIns="91425" rIns="91425" bIns="91425" anchor="t" anchorCtr="0">
            <a:spAutoFit/>
          </a:bodyPr>
          <a:lstStyle/>
          <a:p>
            <a:pPr algn="just"/>
            <a:r>
              <a:rPr lang="en-US" altLang="en-US" sz="1600" b="1" dirty="0">
                <a:solidFill>
                  <a:srgbClr val="666666"/>
                </a:solidFill>
                <a:latin typeface="Proxima Nova"/>
                <a:ea typeface="Proxima Nova"/>
                <a:cs typeface="Proxima Nova"/>
              </a:rPr>
              <a:t>What is the goal of analysis of algorithms?</a:t>
            </a:r>
          </a:p>
          <a:p>
            <a:pPr marL="285750" lvl="3"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To compare algorithms mainly in terms of running time but also in terms of other factors (e.g., memory requirements, programmer's effort etc.) </a:t>
            </a:r>
          </a:p>
          <a:p>
            <a:pPr algn="just"/>
            <a:r>
              <a:rPr lang="en-US" altLang="en-US" sz="1600" b="1" dirty="0">
                <a:solidFill>
                  <a:srgbClr val="666666"/>
                </a:solidFill>
                <a:latin typeface="Proxima Nova"/>
                <a:ea typeface="Proxima Nova"/>
                <a:cs typeface="Proxima Nova"/>
              </a:rPr>
              <a:t>What do we mean by running time analysis?</a:t>
            </a:r>
          </a:p>
          <a:p>
            <a:pPr marL="285750" lvl="1"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Determine how running time increases as the size of the problem increases.</a:t>
            </a:r>
          </a:p>
          <a:p>
            <a:pPr algn="just"/>
            <a:r>
              <a:rPr lang="en-US" altLang="en-US" sz="1600" b="1" dirty="0">
                <a:solidFill>
                  <a:srgbClr val="666666"/>
                </a:solidFill>
                <a:latin typeface="Proxima Nova"/>
                <a:ea typeface="Proxima Nova"/>
                <a:cs typeface="Proxima Nova"/>
              </a:rPr>
              <a:t>Input size</a:t>
            </a:r>
          </a:p>
          <a:p>
            <a:pPr marL="285750" lvl="4"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 of elements in the array</a:t>
            </a:r>
          </a:p>
          <a:p>
            <a:pPr marL="285750" lvl="4"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 of elements in a matrix</a:t>
            </a:r>
          </a:p>
          <a:p>
            <a:pPr marL="285750" lvl="4"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 of bits in the binary representation of the input</a:t>
            </a:r>
          </a:p>
          <a:p>
            <a:pPr marL="285750" lvl="4"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vertices and edges in a graph, etc.</a:t>
            </a:r>
          </a:p>
          <a:p>
            <a:pPr algn="just"/>
            <a:r>
              <a:rPr lang="en-US" sz="1600" b="1" dirty="0">
                <a:solidFill>
                  <a:srgbClr val="666666"/>
                </a:solidFill>
                <a:latin typeface="Proxima Nova"/>
                <a:ea typeface="Proxima Nova"/>
                <a:cs typeface="Proxima Nova"/>
              </a:rPr>
              <a:t>Types of analysis:</a:t>
            </a:r>
          </a:p>
          <a:p>
            <a:pPr marL="285750" indent="-285750" algn="just">
              <a:buFont typeface="Arial" panose="020B0604020202020204" pitchFamily="34" charset="0"/>
              <a:buChar char="•"/>
            </a:pPr>
            <a:r>
              <a:rPr lang="en-US" sz="1600" dirty="0">
                <a:solidFill>
                  <a:srgbClr val="666666"/>
                </a:solidFill>
                <a:latin typeface="Proxima Nova"/>
                <a:ea typeface="Proxima Nova"/>
                <a:cs typeface="Proxima Nova"/>
              </a:rPr>
              <a:t>Best case Time complexity</a:t>
            </a:r>
          </a:p>
          <a:p>
            <a:pPr marL="285750" indent="-285750" algn="just">
              <a:buFont typeface="Arial" panose="020B0604020202020204" pitchFamily="34" charset="0"/>
              <a:buChar char="•"/>
            </a:pPr>
            <a:r>
              <a:rPr lang="en-US" sz="1600" dirty="0">
                <a:solidFill>
                  <a:srgbClr val="666666"/>
                </a:solidFill>
                <a:latin typeface="Proxima Nova"/>
                <a:ea typeface="Proxima Nova"/>
                <a:cs typeface="Proxima Nova"/>
              </a:rPr>
              <a:t>Worst case Time complexity</a:t>
            </a:r>
          </a:p>
          <a:p>
            <a:pPr marL="285750" indent="-285750" algn="just">
              <a:buFont typeface="Arial" panose="020B0604020202020204" pitchFamily="34" charset="0"/>
              <a:buChar char="•"/>
            </a:pPr>
            <a:r>
              <a:rPr lang="en-US" sz="1600" dirty="0">
                <a:solidFill>
                  <a:srgbClr val="666666"/>
                </a:solidFill>
                <a:latin typeface="Proxima Nova"/>
                <a:ea typeface="Proxima Nova"/>
                <a:cs typeface="Proxima Nova"/>
              </a:rPr>
              <a:t>Average case Time complexity</a:t>
            </a:r>
          </a:p>
        </p:txBody>
      </p:sp>
    </p:spTree>
    <p:extLst>
      <p:ext uri="{BB962C8B-B14F-4D97-AF65-F5344CB8AC3E}">
        <p14:creationId xmlns:p14="http://schemas.microsoft.com/office/powerpoint/2010/main" val="205836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ANALYSIS OF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631733"/>
          </a:xfrm>
          <a:prstGeom prst="rect">
            <a:avLst/>
          </a:prstGeom>
          <a:noFill/>
          <a:ln>
            <a:noFill/>
          </a:ln>
        </p:spPr>
        <p:txBody>
          <a:bodyPr spcFirstLastPara="1" wrap="square" lIns="91425" tIns="91425" rIns="91425" bIns="91425" anchor="t" anchorCtr="0">
            <a:spAutoFit/>
          </a:bodyPr>
          <a:lstStyle/>
          <a:p>
            <a:r>
              <a:rPr lang="en-US" sz="1600" b="1" dirty="0">
                <a:solidFill>
                  <a:srgbClr val="666666"/>
                </a:solidFill>
                <a:latin typeface="Proxima Nova"/>
                <a:ea typeface="Proxima Nova"/>
                <a:cs typeface="Proxima Nova"/>
              </a:rPr>
              <a:t>Best case Time complexity:</a:t>
            </a:r>
          </a:p>
          <a:p>
            <a:pPr marL="285750" indent="-285750">
              <a:buFont typeface="Arial" panose="020B0604020202020204" pitchFamily="34" charset="0"/>
              <a:buChar char="•"/>
            </a:pPr>
            <a:r>
              <a:rPr lang="en-US" sz="1600" dirty="0">
                <a:solidFill>
                  <a:srgbClr val="666666"/>
                </a:solidFill>
                <a:latin typeface="Proxima Nova"/>
                <a:ea typeface="Proxima Nova"/>
                <a:cs typeface="Proxima Nova"/>
              </a:rPr>
              <a:t>If an algorithm takes minimum amount of time to execute a specific set of input then it is called best case time complexity.</a:t>
            </a:r>
          </a:p>
          <a:p>
            <a:pPr marL="285750" indent="-285750">
              <a:buFont typeface="Arial" panose="020B0604020202020204" pitchFamily="34" charset="0"/>
              <a:buChar char="•"/>
            </a:pPr>
            <a:r>
              <a:rPr lang="en-US" sz="1600" dirty="0">
                <a:solidFill>
                  <a:srgbClr val="666666"/>
                </a:solidFill>
                <a:latin typeface="Proxima Nova"/>
                <a:ea typeface="Proxima Nova"/>
                <a:cs typeface="Proxima Nova"/>
              </a:rPr>
              <a:t>Provides a lower bound on running time</a:t>
            </a:r>
          </a:p>
          <a:p>
            <a:endParaRPr lang="en-US" sz="1600" b="1" dirty="0">
              <a:solidFill>
                <a:srgbClr val="666666"/>
              </a:solidFill>
              <a:latin typeface="Proxima Nova"/>
              <a:ea typeface="Proxima Nova"/>
              <a:cs typeface="Proxima Nova"/>
            </a:endParaRPr>
          </a:p>
          <a:p>
            <a:r>
              <a:rPr lang="en-US" sz="1600" b="1" dirty="0">
                <a:solidFill>
                  <a:srgbClr val="666666"/>
                </a:solidFill>
                <a:latin typeface="Proxima Nova"/>
                <a:ea typeface="Proxima Nova"/>
                <a:cs typeface="Proxima Nova"/>
              </a:rPr>
              <a:t>Worst case Time complexity:</a:t>
            </a:r>
          </a:p>
          <a:p>
            <a:pPr marL="285750" indent="-285750">
              <a:buFont typeface="Arial" panose="020B0604020202020204" pitchFamily="34" charset="0"/>
              <a:buChar char="•"/>
            </a:pPr>
            <a:r>
              <a:rPr lang="en-US" sz="1600" dirty="0">
                <a:solidFill>
                  <a:srgbClr val="666666"/>
                </a:solidFill>
                <a:latin typeface="Proxima Nova"/>
                <a:ea typeface="Proxima Nova"/>
                <a:cs typeface="Proxima Nova"/>
              </a:rPr>
              <a:t>If an algorithm takes maximum amount of time to execute a specific set of input then it is called worst case time complexity.</a:t>
            </a:r>
          </a:p>
          <a:p>
            <a:pPr marL="285750" indent="-285750">
              <a:buFont typeface="Arial" panose="020B0604020202020204" pitchFamily="34" charset="0"/>
              <a:buChar char="•"/>
            </a:pPr>
            <a:r>
              <a:rPr lang="en-US" sz="1600" dirty="0">
                <a:solidFill>
                  <a:srgbClr val="666666"/>
                </a:solidFill>
                <a:latin typeface="Proxima Nova"/>
                <a:ea typeface="Proxima Nova"/>
                <a:cs typeface="Proxima Nova"/>
              </a:rPr>
              <a:t>Provides an upper bound on running time</a:t>
            </a:r>
          </a:p>
          <a:p>
            <a:endParaRPr lang="en-US" sz="1600" b="1" dirty="0">
              <a:solidFill>
                <a:srgbClr val="666666"/>
              </a:solidFill>
              <a:latin typeface="Proxima Nova"/>
              <a:ea typeface="Proxima Nova"/>
              <a:cs typeface="Proxima Nova"/>
            </a:endParaRPr>
          </a:p>
          <a:p>
            <a:r>
              <a:rPr lang="en-US" sz="1600" b="1" dirty="0">
                <a:solidFill>
                  <a:srgbClr val="666666"/>
                </a:solidFill>
                <a:latin typeface="Proxima Nova"/>
                <a:ea typeface="Proxima Nova"/>
                <a:cs typeface="Proxima Nova"/>
              </a:rPr>
              <a:t>Average case Time complexity:</a:t>
            </a:r>
          </a:p>
          <a:p>
            <a:pPr marL="285750" indent="-285750">
              <a:buFont typeface="Arial" panose="020B0604020202020204" pitchFamily="34" charset="0"/>
              <a:buChar char="•"/>
            </a:pPr>
            <a:r>
              <a:rPr lang="en-US" sz="1600" dirty="0">
                <a:solidFill>
                  <a:srgbClr val="666666"/>
                </a:solidFill>
                <a:latin typeface="Proxima Nova"/>
                <a:ea typeface="Proxima Nova"/>
                <a:cs typeface="Proxima Nova"/>
              </a:rPr>
              <a:t>If an algorithm takes average amount of time to execute a specific set of input then it is called average case time complexity.</a:t>
            </a:r>
          </a:p>
          <a:p>
            <a:pPr marL="285750" indent="-285750">
              <a:buFont typeface="Arial" panose="020B0604020202020204" pitchFamily="34" charset="0"/>
              <a:buChar char="•"/>
            </a:pPr>
            <a:r>
              <a:rPr lang="en-US" sz="1600" dirty="0">
                <a:solidFill>
                  <a:srgbClr val="666666"/>
                </a:solidFill>
                <a:latin typeface="Proxima Nova"/>
                <a:ea typeface="Proxima Nova"/>
                <a:cs typeface="Proxima Nova"/>
              </a:rPr>
              <a:t>Provides a prediction about the average running time</a:t>
            </a:r>
          </a:p>
        </p:txBody>
      </p:sp>
    </p:spTree>
    <p:extLst>
      <p:ext uri="{BB962C8B-B14F-4D97-AF65-F5344CB8AC3E}">
        <p14:creationId xmlns:p14="http://schemas.microsoft.com/office/powerpoint/2010/main" val="39678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ANALYSIS OF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631733"/>
          </a:xfrm>
          <a:prstGeom prst="rect">
            <a:avLst/>
          </a:prstGeom>
          <a:noFill/>
          <a:ln>
            <a:noFill/>
          </a:ln>
        </p:spPr>
        <p:txBody>
          <a:bodyPr spcFirstLastPara="1" wrap="square" lIns="91425" tIns="91425" rIns="91425" bIns="91425" anchor="t" anchorCtr="0">
            <a:spAutoFit/>
          </a:bodyPr>
          <a:lstStyle/>
          <a:p>
            <a:r>
              <a:rPr lang="en-US" altLang="en-US" sz="1600" b="1" dirty="0">
                <a:solidFill>
                  <a:srgbClr val="666666"/>
                </a:solidFill>
                <a:latin typeface="Proxima Nova"/>
                <a:ea typeface="Proxima Nova"/>
                <a:cs typeface="Proxima Nova"/>
              </a:rPr>
              <a:t>How do we compare algorithms?</a:t>
            </a:r>
            <a:r>
              <a:rPr lang="en-US" sz="1600" b="1" dirty="0">
                <a:solidFill>
                  <a:srgbClr val="666666"/>
                </a:solidFill>
                <a:latin typeface="Proxima Nova"/>
                <a:ea typeface="Proxima Nova"/>
                <a:cs typeface="Proxima Nova"/>
              </a:rPr>
              <a:t>:</a:t>
            </a:r>
            <a:endParaRPr lang="en-US" sz="1600" dirty="0">
              <a:solidFill>
                <a:srgbClr val="666666"/>
              </a:solidFill>
              <a:latin typeface="Proxima Nova"/>
              <a:ea typeface="Proxima Nova"/>
              <a:cs typeface="Proxima Nova"/>
            </a:endParaRPr>
          </a:p>
          <a:p>
            <a:endParaRPr lang="en-US" altLang="en-US" sz="1600" dirty="0">
              <a:solidFill>
                <a:srgbClr val="666666"/>
              </a:solidFill>
              <a:latin typeface="Proxima Nova"/>
              <a:ea typeface="Proxima Nova"/>
              <a:cs typeface="Proxima Nova"/>
            </a:endParaRPr>
          </a:p>
          <a:p>
            <a:r>
              <a:rPr lang="en-US" altLang="en-US" sz="1600" dirty="0">
                <a:solidFill>
                  <a:srgbClr val="666666"/>
                </a:solidFill>
                <a:latin typeface="Proxima Nova"/>
                <a:ea typeface="Proxima Nova"/>
                <a:cs typeface="Proxima Nova"/>
              </a:rPr>
              <a:t>We need to define a number of objective measures.</a:t>
            </a:r>
          </a:p>
          <a:p>
            <a:pPr lvl="1"/>
            <a:endParaRPr lang="en-US" altLang="en-US" sz="1600" dirty="0">
              <a:solidFill>
                <a:srgbClr val="666666"/>
              </a:solidFill>
              <a:latin typeface="Proxima Nova"/>
              <a:ea typeface="Proxima Nova"/>
              <a:cs typeface="Proxima Nova"/>
            </a:endParaRPr>
          </a:p>
          <a:p>
            <a:pPr lvl="1"/>
            <a:r>
              <a:rPr lang="en-US" altLang="en-US" sz="1600" dirty="0">
                <a:solidFill>
                  <a:srgbClr val="666666"/>
                </a:solidFill>
                <a:latin typeface="Proxima Nova"/>
                <a:ea typeface="Proxima Nova"/>
                <a:cs typeface="Proxima Nova"/>
              </a:rPr>
              <a:t>1. Compare execution times?</a:t>
            </a:r>
            <a:br>
              <a:rPr lang="en-US" altLang="en-US" sz="1600" dirty="0">
                <a:solidFill>
                  <a:srgbClr val="666666"/>
                </a:solidFill>
                <a:latin typeface="Proxima Nova"/>
                <a:ea typeface="Proxima Nova"/>
                <a:cs typeface="Proxima Nova"/>
              </a:rPr>
            </a:br>
            <a:r>
              <a:rPr lang="en-US" altLang="en-US" sz="1600" dirty="0">
                <a:solidFill>
                  <a:srgbClr val="666666"/>
                </a:solidFill>
                <a:latin typeface="Proxima Nova"/>
                <a:ea typeface="Proxima Nova"/>
                <a:cs typeface="Proxima Nova"/>
              </a:rPr>
              <a:t>	Not good: times are specific to a particular computer !!</a:t>
            </a:r>
          </a:p>
          <a:p>
            <a:pPr lvl="1"/>
            <a:r>
              <a:rPr lang="en-US" altLang="en-US" sz="1600" dirty="0">
                <a:solidFill>
                  <a:srgbClr val="666666"/>
                </a:solidFill>
                <a:latin typeface="Proxima Nova"/>
                <a:ea typeface="Proxima Nova"/>
                <a:cs typeface="Proxima Nova"/>
              </a:rPr>
              <a:t>2. Count the number of statements executed?</a:t>
            </a:r>
            <a:br>
              <a:rPr lang="en-US" altLang="en-US" sz="1600" dirty="0">
                <a:solidFill>
                  <a:srgbClr val="666666"/>
                </a:solidFill>
                <a:latin typeface="Proxima Nova"/>
                <a:ea typeface="Proxima Nova"/>
                <a:cs typeface="Proxima Nova"/>
              </a:rPr>
            </a:br>
            <a:r>
              <a:rPr lang="en-US" altLang="en-US" sz="1600" dirty="0">
                <a:solidFill>
                  <a:srgbClr val="666666"/>
                </a:solidFill>
                <a:latin typeface="Proxima Nova"/>
                <a:ea typeface="Proxima Nova"/>
                <a:cs typeface="Proxima Nova"/>
              </a:rPr>
              <a:t>	Not good: number of statements vary with the programming language as well as the style of the individual programmer.</a:t>
            </a:r>
          </a:p>
          <a:p>
            <a:pPr marL="285750" indent="-285750">
              <a:buFont typeface="Arial" panose="020B0604020202020204" pitchFamily="34" charset="0"/>
              <a:buChar char="•"/>
            </a:pPr>
            <a:endParaRPr lang="en-US" altLang="en-US" sz="1600" dirty="0">
              <a:solidFill>
                <a:srgbClr val="666666"/>
              </a:solidFill>
              <a:latin typeface="Proxima Nova"/>
              <a:ea typeface="Proxima Nova"/>
              <a:cs typeface="Proxima Nova"/>
            </a:endParaRPr>
          </a:p>
          <a:p>
            <a:r>
              <a:rPr lang="en-US" altLang="en-US" sz="1600" b="1" dirty="0">
                <a:solidFill>
                  <a:srgbClr val="666666"/>
                </a:solidFill>
                <a:latin typeface="Proxima Nova"/>
                <a:ea typeface="Proxima Nova"/>
                <a:cs typeface="Proxima Nova"/>
              </a:rPr>
              <a:t>Ideal Solution:</a:t>
            </a:r>
          </a:p>
          <a:p>
            <a:pPr marL="285750" indent="-285750">
              <a:buFont typeface="Arial" panose="020B0604020202020204" pitchFamily="34" charset="0"/>
              <a:buChar char="•"/>
            </a:pPr>
            <a:r>
              <a:rPr lang="en-US" altLang="en-US" sz="1600" dirty="0">
                <a:solidFill>
                  <a:srgbClr val="666666"/>
                </a:solidFill>
                <a:latin typeface="Proxima Nova"/>
                <a:ea typeface="Proxima Nova"/>
                <a:cs typeface="Proxima Nova"/>
              </a:rPr>
              <a:t>Express running time as a function of the input size n (i.e., f(n)).</a:t>
            </a:r>
          </a:p>
          <a:p>
            <a:pPr marL="285750" indent="-285750">
              <a:buFont typeface="Arial" panose="020B0604020202020204" pitchFamily="34" charset="0"/>
              <a:buChar char="•"/>
            </a:pPr>
            <a:r>
              <a:rPr lang="en-US" altLang="en-US" sz="1600" dirty="0">
                <a:solidFill>
                  <a:srgbClr val="666666"/>
                </a:solidFill>
                <a:latin typeface="Proxima Nova"/>
                <a:ea typeface="Proxima Nova"/>
                <a:cs typeface="Proxima Nova"/>
              </a:rPr>
              <a:t>Compare different functions corresponding to running times.</a:t>
            </a:r>
          </a:p>
          <a:p>
            <a:pPr marL="285750" indent="-285750">
              <a:buFont typeface="Arial" panose="020B0604020202020204" pitchFamily="34" charset="0"/>
              <a:buChar char="•"/>
            </a:pPr>
            <a:r>
              <a:rPr lang="en-US" altLang="en-US" sz="1600" dirty="0">
                <a:solidFill>
                  <a:srgbClr val="666666"/>
                </a:solidFill>
                <a:latin typeface="Proxima Nova"/>
                <a:ea typeface="Proxima Nova"/>
                <a:cs typeface="Proxima Nova"/>
              </a:rPr>
              <a:t>Such an analysis is independent of machine time, programming style, etc</a:t>
            </a:r>
            <a:r>
              <a:rPr lang="en-US" altLang="en-US" dirty="0">
                <a:solidFill>
                  <a:schemeClr val="tx1"/>
                </a:solidFill>
              </a:rPr>
              <a:t>.</a:t>
            </a:r>
          </a:p>
        </p:txBody>
      </p:sp>
    </p:spTree>
    <p:extLst>
      <p:ext uri="{BB962C8B-B14F-4D97-AF65-F5344CB8AC3E}">
        <p14:creationId xmlns:p14="http://schemas.microsoft.com/office/powerpoint/2010/main" val="99202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385512"/>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What is Asymptotic Notation?</a:t>
            </a:r>
          </a:p>
          <a:p>
            <a:pPr algn="just"/>
            <a:endParaRPr lang="en-IN" sz="1600" b="1"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Whenever we want to perform analysis of an algorithm, we need to calculate the complexity of that algorithm. </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But when we calculate the complexity of an algorithm it does not provide the exact amount of time/resource required. </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So instead of taking the exact amount of time/resource, we represent that complexity in a general form (Notation) which produces the basic nature of that algorithm. </a:t>
            </a:r>
          </a:p>
          <a:p>
            <a:pPr algn="just"/>
            <a:endParaRPr lang="en-IN" sz="1600" dirty="0">
              <a:solidFill>
                <a:srgbClr val="666666"/>
              </a:solidFill>
              <a:latin typeface="Proxima Nova"/>
              <a:ea typeface="Proxima Nova"/>
              <a:cs typeface="Proxima Nova"/>
            </a:endParaRPr>
          </a:p>
          <a:p>
            <a:pPr algn="just"/>
            <a:endParaRPr lang="en-IN" sz="1600" b="1" dirty="0">
              <a:solidFill>
                <a:srgbClr val="666666"/>
              </a:solidFill>
              <a:latin typeface="Proxima Nova"/>
              <a:ea typeface="Proxima Nova"/>
              <a:cs typeface="Proxima Nova"/>
            </a:endParaRPr>
          </a:p>
          <a:p>
            <a:pPr lvl="1" algn="just"/>
            <a:endParaRPr lang="en-US" altLang="en-US" sz="16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149751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2400627"/>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What is Asymptotic Notation?</a:t>
            </a:r>
          </a:p>
          <a:p>
            <a:pPr algn="just"/>
            <a:endParaRPr lang="en-IN" sz="1600" b="1" dirty="0">
              <a:solidFill>
                <a:srgbClr val="666666"/>
              </a:solidFill>
              <a:latin typeface="Proxima Nova"/>
              <a:ea typeface="Proxima Nova"/>
              <a:cs typeface="Proxima Nova"/>
            </a:endParaRPr>
          </a:p>
          <a:p>
            <a:pPr algn="just"/>
            <a:r>
              <a:rPr lang="en-IN" sz="1600" b="1" dirty="0">
                <a:solidFill>
                  <a:srgbClr val="666666"/>
                </a:solidFill>
                <a:latin typeface="Proxima Nova"/>
                <a:ea typeface="Proxima Nova"/>
                <a:cs typeface="Proxima Nova"/>
              </a:rPr>
              <a:t>Asymptotic notation of an algorithm is a mathematical representation of its complexity.</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There are three notations that are commonly used.</a:t>
            </a:r>
          </a:p>
          <a:p>
            <a:pPr algn="just"/>
            <a:endParaRPr lang="en-IN" sz="16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600" dirty="0">
                <a:solidFill>
                  <a:srgbClr val="666666"/>
                </a:solidFill>
                <a:latin typeface="Proxima Nova"/>
                <a:ea typeface="Proxima Nova"/>
                <a:cs typeface="Proxima Nova"/>
              </a:rPr>
              <a:t>Big - Oh (O)</a:t>
            </a:r>
          </a:p>
          <a:p>
            <a:pPr marL="285750" indent="-285750">
              <a:buFont typeface="Arial" panose="020B0604020202020204" pitchFamily="34" charset="0"/>
              <a:buChar char="•"/>
            </a:pPr>
            <a:r>
              <a:rPr lang="en-IN" sz="1600" dirty="0">
                <a:solidFill>
                  <a:srgbClr val="666666"/>
                </a:solidFill>
                <a:latin typeface="Proxima Nova"/>
                <a:ea typeface="Proxima Nova"/>
                <a:cs typeface="Proxima Nova"/>
              </a:rPr>
              <a:t>Big - Omega (Ω)</a:t>
            </a:r>
          </a:p>
          <a:p>
            <a:pPr marL="285750" indent="-285750">
              <a:buFont typeface="Arial" panose="020B0604020202020204" pitchFamily="34" charset="0"/>
              <a:buChar char="•"/>
            </a:pPr>
            <a:r>
              <a:rPr lang="en-IN" sz="1600" dirty="0">
                <a:solidFill>
                  <a:srgbClr val="666666"/>
                </a:solidFill>
                <a:latin typeface="Proxima Nova"/>
                <a:ea typeface="Proxima Nova"/>
                <a:cs typeface="Proxima Nova"/>
              </a:rPr>
              <a:t>Big - Theta (Θ)</a:t>
            </a:r>
          </a:p>
        </p:txBody>
      </p:sp>
    </p:spTree>
    <p:extLst>
      <p:ext uri="{BB962C8B-B14F-4D97-AF65-F5344CB8AC3E}">
        <p14:creationId xmlns:p14="http://schemas.microsoft.com/office/powerpoint/2010/main" val="11055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2893069"/>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Big - Oh (O)</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Big - Oh notation is used to define the upper bound of an algorithm in terms of Time Complexity.</a:t>
            </a:r>
          </a:p>
          <a:p>
            <a:pPr algn="just"/>
            <a:br>
              <a:rPr lang="en-IN" sz="1600" dirty="0">
                <a:solidFill>
                  <a:srgbClr val="666666"/>
                </a:solidFill>
                <a:latin typeface="Proxima Nova"/>
                <a:ea typeface="Proxima Nova"/>
                <a:cs typeface="Proxima Nova"/>
              </a:rPr>
            </a:br>
            <a:r>
              <a:rPr lang="en-IN" sz="1600" dirty="0">
                <a:solidFill>
                  <a:srgbClr val="666666"/>
                </a:solidFill>
                <a:latin typeface="Proxima Nova"/>
                <a:ea typeface="Proxima Nova"/>
                <a:cs typeface="Proxima Nova"/>
              </a:rPr>
              <a:t>That means Big - Oh notation always indicates the maximum time required by an algorithm for all input values. </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That means Big - Oh notation describes the worst case of an algorithm time complexity.</a:t>
            </a:r>
            <a:br>
              <a:rPr lang="en-IN" sz="1600" dirty="0">
                <a:solidFill>
                  <a:srgbClr val="666666"/>
                </a:solidFill>
                <a:latin typeface="Proxima Nova"/>
                <a:ea typeface="Proxima Nova"/>
                <a:cs typeface="Proxima Nova"/>
              </a:rPr>
            </a:br>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Big - Oh Notation can be defined as follows...</a:t>
            </a:r>
          </a:p>
        </p:txBody>
      </p:sp>
    </p:spTree>
    <p:extLst>
      <p:ext uri="{BB962C8B-B14F-4D97-AF65-F5344CB8AC3E}">
        <p14:creationId xmlns:p14="http://schemas.microsoft.com/office/powerpoint/2010/main" val="330511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81729"/>
            <a:ext cx="4386969" cy="3139291"/>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Big - Oh (O)</a:t>
            </a:r>
          </a:p>
          <a:p>
            <a:pPr algn="just"/>
            <a:endParaRPr lang="en-US" sz="1600" dirty="0">
              <a:solidFill>
                <a:srgbClr val="666666"/>
              </a:solidFill>
              <a:latin typeface="Proxima Nova"/>
              <a:ea typeface="Proxima Nova"/>
              <a:cs typeface="Proxima Nova"/>
            </a:endParaRPr>
          </a:p>
          <a:p>
            <a:pPr algn="just"/>
            <a:r>
              <a:rPr lang="en-US" sz="1600" dirty="0">
                <a:solidFill>
                  <a:srgbClr val="666666"/>
                </a:solidFill>
                <a:latin typeface="Proxima Nova"/>
                <a:ea typeface="Proxima Nova"/>
                <a:cs typeface="Proxima Nova"/>
              </a:rPr>
              <a:t>Consider f(n) is your algorithm runtime, and g(n) is an arbitrary time complexity you are trying to relate to your algorithm. </a:t>
            </a:r>
          </a:p>
          <a:p>
            <a:pPr algn="just"/>
            <a:endParaRPr lang="en-IN" sz="1600" dirty="0">
              <a:solidFill>
                <a:srgbClr val="666666"/>
              </a:solidFill>
              <a:latin typeface="Proxima Nova"/>
              <a:ea typeface="Proxima Nova"/>
              <a:cs typeface="Proxima Nova"/>
            </a:endParaRPr>
          </a:p>
          <a:p>
            <a:r>
              <a:rPr lang="en-US" sz="1600" dirty="0">
                <a:solidFill>
                  <a:srgbClr val="666666"/>
                </a:solidFill>
                <a:latin typeface="Proxima Nova"/>
                <a:ea typeface="Proxima Nova"/>
                <a:cs typeface="Proxima Nova"/>
              </a:rPr>
              <a:t>f(n) is O(g(n)), </a:t>
            </a:r>
          </a:p>
          <a:p>
            <a:r>
              <a:rPr lang="en-US" sz="1600" dirty="0">
                <a:solidFill>
                  <a:srgbClr val="666666"/>
                </a:solidFill>
                <a:latin typeface="Proxima Nova"/>
                <a:ea typeface="Proxima Nova"/>
                <a:cs typeface="Proxima Nova"/>
              </a:rPr>
              <a:t>if for some real constants c (c &gt; 0) and n</a:t>
            </a:r>
            <a:r>
              <a:rPr lang="en-US" sz="1600" baseline="-25000" dirty="0">
                <a:solidFill>
                  <a:srgbClr val="666666"/>
                </a:solidFill>
                <a:latin typeface="Proxima Nova"/>
                <a:ea typeface="Proxima Nova"/>
                <a:cs typeface="Proxima Nova"/>
              </a:rPr>
              <a:t>0</a:t>
            </a:r>
            <a:r>
              <a:rPr lang="en-US" sz="1600" dirty="0">
                <a:solidFill>
                  <a:srgbClr val="666666"/>
                </a:solidFill>
                <a:latin typeface="Proxima Nova"/>
                <a:ea typeface="Proxima Nova"/>
                <a:cs typeface="Proxima Nova"/>
              </a:rPr>
              <a:t> &gt;=1,  </a:t>
            </a:r>
            <a:r>
              <a:rPr lang="en-US" sz="1600" b="1" dirty="0">
                <a:solidFill>
                  <a:srgbClr val="666666"/>
                </a:solidFill>
                <a:latin typeface="Proxima Nova"/>
                <a:ea typeface="Proxima Nova"/>
                <a:cs typeface="Proxima Nova"/>
              </a:rPr>
              <a:t>f(n) &lt;= c* g(n)</a:t>
            </a:r>
            <a:r>
              <a:rPr lang="en-US" sz="1600" dirty="0">
                <a:solidFill>
                  <a:srgbClr val="666666"/>
                </a:solidFill>
                <a:latin typeface="Proxima Nova"/>
                <a:ea typeface="Proxima Nova"/>
                <a:cs typeface="Proxima Nova"/>
              </a:rPr>
              <a:t> </a:t>
            </a:r>
          </a:p>
          <a:p>
            <a:r>
              <a:rPr lang="en-US" sz="1600" dirty="0">
                <a:solidFill>
                  <a:srgbClr val="666666"/>
                </a:solidFill>
                <a:latin typeface="Proxima Nova"/>
                <a:ea typeface="Proxima Nova"/>
                <a:cs typeface="Proxima Nova"/>
              </a:rPr>
              <a:t>for every input size n (n &gt; n</a:t>
            </a:r>
            <a:r>
              <a:rPr lang="en-US" sz="1600" baseline="-25000" dirty="0">
                <a:solidFill>
                  <a:srgbClr val="666666"/>
                </a:solidFill>
                <a:latin typeface="Proxima Nova"/>
                <a:ea typeface="Proxima Nova"/>
                <a:cs typeface="Proxima Nova"/>
              </a:rPr>
              <a:t>0</a:t>
            </a:r>
            <a:r>
              <a:rPr lang="en-US" sz="1600" dirty="0">
                <a:solidFill>
                  <a:srgbClr val="666666"/>
                </a:solidFill>
                <a:latin typeface="Proxima Nova"/>
                <a:ea typeface="Proxima Nova"/>
                <a:cs typeface="Proxima Nova"/>
              </a:rPr>
              <a:t>)</a:t>
            </a:r>
          </a:p>
          <a:p>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	</a:t>
            </a:r>
          </a:p>
        </p:txBody>
      </p:sp>
      <p:pic>
        <p:nvPicPr>
          <p:cNvPr id="2050" name="Picture 2" descr="Asymptotic Analysis: Big-O not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2906" y="802328"/>
            <a:ext cx="3751498" cy="407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29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4750" y="4750"/>
            <a:ext cx="9134475" cy="5133975"/>
          </a:xfrm>
          <a:prstGeom prst="rect">
            <a:avLst/>
          </a:prstGeom>
          <a:noFill/>
          <a:ln>
            <a:noFill/>
          </a:ln>
        </p:spPr>
      </p:pic>
      <p:pic>
        <p:nvPicPr>
          <p:cNvPr id="166" name="Google Shape;166;p22"/>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1" name="Google Shape;71;p15"/>
          <p:cNvSpPr txBox="1"/>
          <p:nvPr/>
        </p:nvSpPr>
        <p:spPr>
          <a:xfrm>
            <a:off x="333812" y="2095794"/>
            <a:ext cx="4830903" cy="1292631"/>
          </a:xfrm>
          <a:prstGeom prst="rect">
            <a:avLst/>
          </a:prstGeom>
          <a:noFill/>
          <a:ln>
            <a:noFill/>
          </a:ln>
        </p:spPr>
        <p:txBody>
          <a:bodyPr spcFirstLastPara="1" wrap="square" lIns="91425" tIns="91425" rIns="91425" bIns="91425" anchor="t" anchorCtr="0">
            <a:spAutoFit/>
          </a:bodyPr>
          <a:lstStyle/>
          <a:p>
            <a:pPr lvl="0"/>
            <a:r>
              <a:rPr lang="en-US" sz="2400" dirty="0">
                <a:solidFill>
                  <a:schemeClr val="tx1"/>
                </a:solidFill>
                <a:latin typeface="Proxima Nova" panose="020B0604020202020204" charset="0"/>
                <a:ea typeface="Proxima Nova"/>
                <a:cs typeface="Proxima Nova"/>
                <a:sym typeface="Proxima Nova"/>
              </a:rPr>
              <a:t>Unit - 1</a:t>
            </a:r>
            <a:endParaRPr lang="en-IN" sz="2400" dirty="0">
              <a:solidFill>
                <a:schemeClr val="tx1"/>
              </a:solidFill>
              <a:latin typeface="Proxima Nova" panose="020B0604020202020204" charset="0"/>
              <a:ea typeface="Proxima Nova"/>
              <a:cs typeface="Proxima Nova"/>
              <a:sym typeface="Proxima Nova"/>
            </a:endParaRPr>
          </a:p>
          <a:p>
            <a:r>
              <a:rPr lang="en-IN" sz="2400" dirty="0">
                <a:solidFill>
                  <a:schemeClr val="tx1"/>
                </a:solidFill>
                <a:latin typeface="Proxima Nova" panose="020B0604020202020204" charset="0"/>
              </a:rPr>
              <a:t>Introduction and Analysis of Algorithms</a:t>
            </a:r>
          </a:p>
        </p:txBody>
      </p:sp>
      <p:sp>
        <p:nvSpPr>
          <p:cNvPr id="12" name="Google Shape;73;p15"/>
          <p:cNvSpPr txBox="1"/>
          <p:nvPr/>
        </p:nvSpPr>
        <p:spPr>
          <a:xfrm>
            <a:off x="333812" y="4253501"/>
            <a:ext cx="3570368" cy="615523"/>
          </a:xfrm>
          <a:prstGeom prst="rect">
            <a:avLst/>
          </a:prstGeom>
          <a:noFill/>
          <a:ln>
            <a:noFill/>
          </a:ln>
        </p:spPr>
        <p:txBody>
          <a:bodyPr spcFirstLastPara="1" wrap="square" lIns="91425" tIns="91425" rIns="91425" bIns="91425" anchor="t" anchorCtr="0">
            <a:spAutoFit/>
          </a:bodyPr>
          <a:lstStyle/>
          <a:p>
            <a:pPr lvl="0"/>
            <a:r>
              <a:rPr lang="en-US" dirty="0">
                <a:solidFill>
                  <a:schemeClr val="tx1"/>
                </a:solidFill>
              </a:rPr>
              <a:t>Prof. Mitul </a:t>
            </a:r>
            <a:r>
              <a:rPr lang="en-US" dirty="0" err="1">
                <a:solidFill>
                  <a:schemeClr val="tx1"/>
                </a:solidFill>
              </a:rPr>
              <a:t>Takodara</a:t>
            </a:r>
            <a:endParaRPr lang="en-US" dirty="0">
              <a:solidFill>
                <a:schemeClr val="tx1"/>
              </a:solidFill>
            </a:endParaRPr>
          </a:p>
          <a:p>
            <a:pPr lvl="0"/>
            <a:r>
              <a:rPr lang="en-US" dirty="0">
                <a:solidFill>
                  <a:schemeClr val="tx1"/>
                </a:solidFill>
              </a:rPr>
              <a:t>Department of Computer Engineering</a:t>
            </a:r>
            <a:endParaRPr dirty="0">
              <a:solidFill>
                <a:schemeClr val="tx1"/>
              </a:solidFill>
            </a:endParaRPr>
          </a:p>
        </p:txBody>
      </p:sp>
      <p:sp>
        <p:nvSpPr>
          <p:cNvPr id="13" name="Google Shape;71;p15"/>
          <p:cNvSpPr txBox="1"/>
          <p:nvPr/>
        </p:nvSpPr>
        <p:spPr>
          <a:xfrm>
            <a:off x="333812" y="784473"/>
            <a:ext cx="4751896" cy="446246"/>
          </a:xfrm>
          <a:prstGeom prst="rect">
            <a:avLst/>
          </a:prstGeom>
          <a:noFill/>
          <a:ln>
            <a:noFill/>
          </a:ln>
        </p:spPr>
        <p:txBody>
          <a:bodyPr spcFirstLastPara="1" wrap="square" lIns="91425" tIns="91425" rIns="91425" bIns="91425" anchor="t" anchorCtr="0">
            <a:spAutoFit/>
          </a:bodyPr>
          <a:lstStyle/>
          <a:p>
            <a:pPr lvl="0"/>
            <a:r>
              <a:rPr lang="en-IN" sz="1700" dirty="0">
                <a:solidFill>
                  <a:schemeClr val="tx1"/>
                </a:solidFill>
                <a:latin typeface="Proxima Nova"/>
                <a:ea typeface="Proxima Nova"/>
                <a:cs typeface="Proxima Nova"/>
                <a:sym typeface="Proxima Nova"/>
              </a:rPr>
              <a:t>01CE1503 - </a:t>
            </a:r>
            <a:r>
              <a:rPr lang="en-IN" sz="1700" dirty="0">
                <a:solidFill>
                  <a:schemeClr val="tx1"/>
                </a:solidFill>
                <a:latin typeface="Proxima Nova"/>
                <a:ea typeface="Proxima Nova"/>
                <a:cs typeface="Proxima Nova"/>
              </a:rPr>
              <a:t>Design and Analysis of Algorithm</a:t>
            </a:r>
            <a:endParaRPr lang="en-IN" sz="1700" dirty="0">
              <a:solidFill>
                <a:schemeClr val="tx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81729"/>
            <a:ext cx="7953545" cy="3877954"/>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Big - Oh (O)</a:t>
            </a:r>
          </a:p>
          <a:p>
            <a:pPr algn="just"/>
            <a:endParaRPr lang="en-IN" sz="1600" b="1" dirty="0">
              <a:solidFill>
                <a:srgbClr val="666666"/>
              </a:solidFill>
              <a:latin typeface="Proxima Nova"/>
              <a:ea typeface="Proxima Nova"/>
              <a:cs typeface="Proxima Nova"/>
            </a:endParaRPr>
          </a:p>
          <a:p>
            <a:pPr algn="just"/>
            <a:r>
              <a:rPr lang="en-IN" sz="1600" b="1" dirty="0">
                <a:solidFill>
                  <a:srgbClr val="666666"/>
                </a:solidFill>
                <a:latin typeface="Proxima Nova"/>
                <a:ea typeface="Proxima Nova"/>
                <a:cs typeface="Proxima Nova"/>
              </a:rPr>
              <a:t>Example :  </a:t>
            </a:r>
            <a:r>
              <a:rPr lang="en-US" sz="1600" b="1" dirty="0">
                <a:solidFill>
                  <a:srgbClr val="666666"/>
                </a:solidFill>
                <a:latin typeface="Proxima Nova"/>
                <a:ea typeface="Proxima Nova"/>
                <a:cs typeface="Proxima Nova"/>
              </a:rPr>
              <a:t>f(n) = 2n+2 , g(n) = </a:t>
            </a:r>
            <a:r>
              <a:rPr lang="pt-BR" sz="1600" b="1" dirty="0">
                <a:solidFill>
                  <a:srgbClr val="666666"/>
                </a:solidFill>
                <a:latin typeface="Proxima Nova"/>
                <a:ea typeface="Proxima Nova"/>
                <a:cs typeface="Proxima Nova"/>
              </a:rPr>
              <a:t>n</a:t>
            </a:r>
            <a:r>
              <a:rPr lang="pt-BR" sz="1600" b="1" baseline="30000" dirty="0">
                <a:solidFill>
                  <a:srgbClr val="666666"/>
                </a:solidFill>
                <a:latin typeface="Proxima Nova"/>
                <a:ea typeface="Proxima Nova"/>
                <a:cs typeface="Proxima Nova"/>
              </a:rPr>
              <a:t>2</a:t>
            </a:r>
            <a:r>
              <a:rPr lang="en-US" sz="1600" b="1" dirty="0">
                <a:solidFill>
                  <a:srgbClr val="666666"/>
                </a:solidFill>
                <a:latin typeface="Proxima Nova"/>
                <a:ea typeface="Proxima Nova"/>
                <a:cs typeface="Proxima Nova"/>
              </a:rPr>
              <a:t> , </a:t>
            </a:r>
            <a:r>
              <a:rPr lang="pt-BR" sz="1600" b="1" dirty="0">
                <a:solidFill>
                  <a:srgbClr val="666666"/>
                </a:solidFill>
                <a:latin typeface="Proxima Nova"/>
                <a:ea typeface="Proxima Nova"/>
                <a:cs typeface="Proxima Nova"/>
              </a:rPr>
              <a:t>Is f(n) O(g(n</a:t>
            </a:r>
            <a:r>
              <a:rPr lang="pt-BR" sz="1600" b="1" baseline="30000" dirty="0">
                <a:solidFill>
                  <a:srgbClr val="666666"/>
                </a:solidFill>
                <a:latin typeface="Proxima Nova"/>
                <a:ea typeface="Proxima Nova"/>
                <a:cs typeface="Proxima Nova"/>
              </a:rPr>
              <a:t>2</a:t>
            </a:r>
            <a:r>
              <a:rPr lang="pt-BR" sz="1600" b="1" dirty="0">
                <a:solidFill>
                  <a:srgbClr val="666666"/>
                </a:solidFill>
                <a:latin typeface="Proxima Nova"/>
                <a:ea typeface="Proxima Nova"/>
                <a:cs typeface="Proxima Nova"/>
              </a:rPr>
              <a:t>))?</a:t>
            </a:r>
          </a:p>
          <a:p>
            <a:pPr marL="0" indent="0">
              <a:buNone/>
            </a:pPr>
            <a:endParaRPr lang="pt-BR" sz="1600" dirty="0">
              <a:solidFill>
                <a:srgbClr val="666666"/>
              </a:solidFill>
              <a:latin typeface="Proxima Nova"/>
              <a:ea typeface="Proxima Nova"/>
              <a:cs typeface="Proxima Nova"/>
            </a:endParaRPr>
          </a:p>
          <a:p>
            <a:pPr marL="0" indent="0">
              <a:buNone/>
            </a:pPr>
            <a:r>
              <a:rPr lang="pt-BR" sz="1600" dirty="0">
                <a:solidFill>
                  <a:srgbClr val="666666"/>
                </a:solidFill>
                <a:latin typeface="Proxima Nova"/>
                <a:ea typeface="Proxima Nova"/>
                <a:cs typeface="Proxima Nova"/>
              </a:rPr>
              <a:t>2n+2 &lt;= c* n</a:t>
            </a:r>
            <a:r>
              <a:rPr lang="pt-BR" sz="1600" baseline="30000" dirty="0">
                <a:solidFill>
                  <a:srgbClr val="666666"/>
                </a:solidFill>
                <a:latin typeface="Proxima Nova"/>
                <a:ea typeface="Proxima Nova"/>
                <a:cs typeface="Proxima Nova"/>
              </a:rPr>
              <a:t>2 </a:t>
            </a:r>
            <a:r>
              <a:rPr lang="pt-BR" sz="1600" dirty="0">
                <a:solidFill>
                  <a:srgbClr val="666666"/>
                </a:solidFill>
                <a:latin typeface="Proxima Nova"/>
                <a:ea typeface="Proxima Nova"/>
                <a:cs typeface="Proxima Nova"/>
              </a:rPr>
              <a:t> </a:t>
            </a:r>
          </a:p>
          <a:p>
            <a:pPr marL="0" indent="0">
              <a:buNone/>
            </a:pPr>
            <a:r>
              <a:rPr lang="pt-BR" sz="1600" dirty="0">
                <a:solidFill>
                  <a:srgbClr val="666666"/>
                </a:solidFill>
                <a:latin typeface="Proxima Nova"/>
                <a:ea typeface="Proxima Nova"/>
                <a:cs typeface="Proxima Nova"/>
              </a:rPr>
              <a:t>c= 1</a:t>
            </a:r>
          </a:p>
          <a:p>
            <a:pPr marL="0" indent="0">
              <a:buNone/>
            </a:pPr>
            <a:r>
              <a:rPr lang="pt-BR" sz="1600" dirty="0">
                <a:solidFill>
                  <a:srgbClr val="666666"/>
                </a:solidFill>
                <a:latin typeface="Proxima Nova"/>
                <a:ea typeface="Proxima Nova"/>
                <a:cs typeface="Proxima Nova"/>
              </a:rPr>
              <a:t>2n+2 &lt;= n</a:t>
            </a:r>
            <a:r>
              <a:rPr lang="pt-BR" sz="1600" baseline="30000" dirty="0">
                <a:solidFill>
                  <a:srgbClr val="666666"/>
                </a:solidFill>
                <a:latin typeface="Proxima Nova"/>
                <a:ea typeface="Proxima Nova"/>
                <a:cs typeface="Proxima Nova"/>
              </a:rPr>
              <a:t>2</a:t>
            </a:r>
          </a:p>
          <a:p>
            <a:pPr marL="0" indent="0">
              <a:buNone/>
            </a:pPr>
            <a:endParaRPr lang="pt-BR" sz="1600" dirty="0">
              <a:solidFill>
                <a:srgbClr val="666666"/>
              </a:solidFill>
              <a:latin typeface="Proxima Nova"/>
              <a:ea typeface="Proxima Nova"/>
              <a:cs typeface="Proxima Nova"/>
            </a:endParaRPr>
          </a:p>
          <a:p>
            <a:pPr marL="0" indent="0">
              <a:buNone/>
            </a:pPr>
            <a:endParaRPr lang="pt-BR" sz="1600" dirty="0">
              <a:solidFill>
                <a:srgbClr val="666666"/>
              </a:solidFill>
              <a:latin typeface="Proxima Nova"/>
              <a:ea typeface="Proxima Nova"/>
              <a:cs typeface="Proxima Nova"/>
            </a:endParaRPr>
          </a:p>
          <a:p>
            <a:pPr marL="0" indent="0">
              <a:buNone/>
            </a:pPr>
            <a:endParaRPr lang="pt-BR" sz="1600" dirty="0">
              <a:solidFill>
                <a:srgbClr val="666666"/>
              </a:solidFill>
              <a:latin typeface="Proxima Nova"/>
              <a:ea typeface="Proxima Nova"/>
              <a:cs typeface="Proxima Nova"/>
            </a:endParaRPr>
          </a:p>
          <a:p>
            <a:pPr marL="0" indent="0">
              <a:buNone/>
            </a:pPr>
            <a:endParaRPr lang="en-US" sz="1600" dirty="0">
              <a:solidFill>
                <a:srgbClr val="666666"/>
              </a:solidFill>
              <a:latin typeface="Proxima Nova"/>
              <a:ea typeface="Proxima Nova"/>
              <a:cs typeface="Proxima Nova"/>
            </a:endParaRPr>
          </a:p>
          <a:p>
            <a:pPr marL="0" indent="0">
              <a:buNone/>
            </a:pPr>
            <a:endParaRPr lang="en-US" sz="1600" dirty="0">
              <a:solidFill>
                <a:srgbClr val="666666"/>
              </a:solidFill>
              <a:latin typeface="Proxima Nova"/>
              <a:ea typeface="Proxima Nova"/>
              <a:cs typeface="Proxima Nova"/>
            </a:endParaRPr>
          </a:p>
          <a:p>
            <a:pPr marL="0" indent="0">
              <a:buNone/>
            </a:pPr>
            <a:endParaRPr lang="en-US" sz="1600" dirty="0">
              <a:solidFill>
                <a:srgbClr val="666666"/>
              </a:solidFill>
              <a:latin typeface="Proxima Nova"/>
              <a:ea typeface="Proxima Nova"/>
              <a:cs typeface="Proxima Nova"/>
            </a:endParaRPr>
          </a:p>
          <a:p>
            <a:pPr marL="0" indent="0">
              <a:buNone/>
            </a:pPr>
            <a:endParaRPr lang="en-US" sz="1600" dirty="0">
              <a:solidFill>
                <a:srgbClr val="666666"/>
              </a:solidFill>
              <a:latin typeface="Proxima Nova"/>
              <a:ea typeface="Proxima Nova"/>
              <a:cs typeface="Proxima Nova"/>
            </a:endParaRPr>
          </a:p>
          <a:p>
            <a:pPr marL="0" indent="0">
              <a:buNone/>
            </a:pPr>
            <a:r>
              <a:rPr lang="en-US" sz="1600" dirty="0">
                <a:solidFill>
                  <a:srgbClr val="666666"/>
                </a:solidFill>
                <a:latin typeface="Proxima Nova"/>
                <a:ea typeface="Proxima Nova"/>
                <a:cs typeface="Proxima Nova"/>
              </a:rPr>
              <a:t>For n&gt;2 we can obtain f(n) &lt; g(n).</a:t>
            </a:r>
          </a:p>
        </p:txBody>
      </p:sp>
      <p:graphicFrame>
        <p:nvGraphicFramePr>
          <p:cNvPr id="2" name="Table 1"/>
          <p:cNvGraphicFramePr>
            <a:graphicFrameLocks noGrp="1"/>
          </p:cNvGraphicFramePr>
          <p:nvPr>
            <p:extLst>
              <p:ext uri="{D42A27DB-BD31-4B8C-83A1-F6EECF244321}">
                <p14:modId xmlns:p14="http://schemas.microsoft.com/office/powerpoint/2010/main" val="172146792"/>
              </p:ext>
            </p:extLst>
          </p:nvPr>
        </p:nvGraphicFramePr>
        <p:xfrm>
          <a:off x="871314" y="2841358"/>
          <a:ext cx="6320595" cy="1494336"/>
        </p:xfrm>
        <a:graphic>
          <a:graphicData uri="http://schemas.openxmlformats.org/drawingml/2006/table">
            <a:tbl>
              <a:tblPr>
                <a:tableStyleId>{5C22544A-7EE6-4342-B048-85BDC9FD1C3A}</a:tableStyleId>
              </a:tblPr>
              <a:tblGrid>
                <a:gridCol w="1017229">
                  <a:extLst>
                    <a:ext uri="{9D8B030D-6E8A-4147-A177-3AD203B41FA5}">
                      <a16:colId xmlns:a16="http://schemas.microsoft.com/office/drawing/2014/main" val="20000"/>
                    </a:ext>
                  </a:extLst>
                </a:gridCol>
                <a:gridCol w="1335113">
                  <a:extLst>
                    <a:ext uri="{9D8B030D-6E8A-4147-A177-3AD203B41FA5}">
                      <a16:colId xmlns:a16="http://schemas.microsoft.com/office/drawing/2014/main" val="20001"/>
                    </a:ext>
                  </a:extLst>
                </a:gridCol>
                <a:gridCol w="1631805">
                  <a:extLst>
                    <a:ext uri="{9D8B030D-6E8A-4147-A177-3AD203B41FA5}">
                      <a16:colId xmlns:a16="http://schemas.microsoft.com/office/drawing/2014/main" val="20002"/>
                    </a:ext>
                  </a:extLst>
                </a:gridCol>
                <a:gridCol w="2336448">
                  <a:extLst>
                    <a:ext uri="{9D8B030D-6E8A-4147-A177-3AD203B41FA5}">
                      <a16:colId xmlns:a16="http://schemas.microsoft.com/office/drawing/2014/main" val="20003"/>
                    </a:ext>
                  </a:extLst>
                </a:gridCol>
              </a:tblGrid>
              <a:tr h="249056">
                <a:tc>
                  <a:txBody>
                    <a:bodyPr/>
                    <a:lstStyle/>
                    <a:p>
                      <a:pPr algn="ctr" fontAlgn="b"/>
                      <a:r>
                        <a:rPr lang="en-IN" sz="1400" b="1" u="none" strike="noStrike" dirty="0">
                          <a:effectLst/>
                          <a:latin typeface="Proxima Nova" panose="020B0604020202020204" charset="0"/>
                        </a:rPr>
                        <a:t>n</a:t>
                      </a:r>
                      <a:endParaRPr lang="en-IN" sz="1400" b="1"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f(n)=2n+2</a:t>
                      </a:r>
                      <a:endParaRPr lang="en-IN" sz="1400" b="1"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g(n)=n</a:t>
                      </a:r>
                      <a:r>
                        <a:rPr lang="en-IN" sz="1400" b="1" u="none" strike="noStrike" baseline="30000" dirty="0">
                          <a:effectLst/>
                          <a:latin typeface="Proxima Nova" panose="020B0604020202020204" charset="0"/>
                        </a:rPr>
                        <a:t>2</a:t>
                      </a:r>
                      <a:endParaRPr lang="en-IN" sz="1400" b="1" i="0" u="none" strike="noStrike" baseline="30000"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f(n)&lt;=c*g(n)</a:t>
                      </a:r>
                      <a:endParaRPr lang="en-IN" sz="1400" b="1" i="0" u="none" strike="noStrike" dirty="0">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0"/>
                  </a:ext>
                </a:extLst>
              </a:tr>
              <a:tr h="249056">
                <a:tc>
                  <a:txBody>
                    <a:bodyPr/>
                    <a:lstStyle/>
                    <a:p>
                      <a:pPr algn="ctr" fontAlgn="b"/>
                      <a:r>
                        <a:rPr lang="en-IN" sz="1400" u="none" strike="noStrike" dirty="0">
                          <a:effectLst/>
                          <a:latin typeface="Proxima Nova" panose="020B0604020202020204" charset="0"/>
                        </a:rPr>
                        <a:t>1</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4</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1</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f(n)&gt;g(n)</a:t>
                      </a:r>
                      <a:endParaRPr lang="en-IN" sz="1400" b="0" i="0" u="none" strike="noStrike" dirty="0">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1"/>
                  </a:ext>
                </a:extLst>
              </a:tr>
              <a:tr h="249056">
                <a:tc>
                  <a:txBody>
                    <a:bodyPr/>
                    <a:lstStyle/>
                    <a:p>
                      <a:pPr algn="ctr" fontAlgn="b"/>
                      <a:r>
                        <a:rPr lang="en-IN" sz="1400" u="none" strike="noStrike">
                          <a:effectLst/>
                          <a:latin typeface="Proxima Nova" panose="020B0604020202020204" charset="0"/>
                        </a:rPr>
                        <a:t>2</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6</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4</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f(n)&gt;g(n)</a:t>
                      </a:r>
                      <a:endParaRPr lang="en-IN" sz="1400" b="0" i="0" u="none" strike="noStrike">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2"/>
                  </a:ext>
                </a:extLst>
              </a:tr>
              <a:tr h="249056">
                <a:tc>
                  <a:txBody>
                    <a:bodyPr/>
                    <a:lstStyle/>
                    <a:p>
                      <a:pPr algn="ctr" fontAlgn="b"/>
                      <a:r>
                        <a:rPr lang="en-IN" sz="1400" u="none" strike="noStrike">
                          <a:effectLst/>
                          <a:latin typeface="Proxima Nova" panose="020B0604020202020204" charset="0"/>
                        </a:rPr>
                        <a:t>3</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8</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9</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f(n)&lt;g(n)</a:t>
                      </a:r>
                      <a:endParaRPr lang="en-IN" sz="1400" b="0" i="0" u="none" strike="noStrike">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3"/>
                  </a:ext>
                </a:extLst>
              </a:tr>
              <a:tr h="249056">
                <a:tc>
                  <a:txBody>
                    <a:bodyPr/>
                    <a:lstStyle/>
                    <a:p>
                      <a:pPr algn="ctr" fontAlgn="b"/>
                      <a:r>
                        <a:rPr lang="en-IN" sz="1400" u="none" strike="noStrike">
                          <a:effectLst/>
                          <a:latin typeface="Proxima Nova" panose="020B0604020202020204" charset="0"/>
                        </a:rPr>
                        <a:t>4</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10</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16</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f(n)&lt;g(n)</a:t>
                      </a:r>
                      <a:endParaRPr lang="en-IN" sz="1400" b="0" i="0" u="none" strike="noStrike">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4"/>
                  </a:ext>
                </a:extLst>
              </a:tr>
              <a:tr h="249056">
                <a:tc>
                  <a:txBody>
                    <a:bodyPr/>
                    <a:lstStyle/>
                    <a:p>
                      <a:pPr algn="ctr" fontAlgn="b"/>
                      <a:r>
                        <a:rPr lang="en-IN" sz="1400" u="none" strike="noStrike">
                          <a:effectLst/>
                          <a:latin typeface="Proxima Nova" panose="020B0604020202020204" charset="0"/>
                        </a:rPr>
                        <a:t>5</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12</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25</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f(n)&lt;g(n)</a:t>
                      </a:r>
                      <a:endParaRPr lang="en-IN" sz="1400" b="0" i="0" u="none" strike="noStrike" dirty="0">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97097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81729"/>
            <a:ext cx="7953545" cy="3877954"/>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Big - Oh (O)</a:t>
            </a:r>
          </a:p>
          <a:p>
            <a:pPr marL="0" indent="0">
              <a:buNone/>
            </a:pPr>
            <a:endParaRPr lang="en-IN" sz="1600" dirty="0">
              <a:solidFill>
                <a:srgbClr val="666666"/>
              </a:solidFill>
              <a:latin typeface="Proxima Nova"/>
              <a:ea typeface="Proxima Nova"/>
              <a:cs typeface="Proxima Nova"/>
            </a:endParaRPr>
          </a:p>
          <a:p>
            <a:pPr marL="0" indent="0">
              <a:buNone/>
            </a:pPr>
            <a:r>
              <a:rPr lang="en-IN" sz="1600" b="1" dirty="0">
                <a:solidFill>
                  <a:srgbClr val="666666"/>
                </a:solidFill>
                <a:latin typeface="Proxima Nova"/>
                <a:ea typeface="Proxima Nova"/>
                <a:cs typeface="Proxima Nova"/>
              </a:rPr>
              <a:t>Example : Consider the following f(n) and g(n)...</a:t>
            </a:r>
            <a:br>
              <a:rPr lang="en-IN" sz="1600" b="1" dirty="0">
                <a:solidFill>
                  <a:srgbClr val="666666"/>
                </a:solidFill>
                <a:latin typeface="Proxima Nova"/>
                <a:ea typeface="Proxima Nova"/>
                <a:cs typeface="Proxima Nova"/>
              </a:rPr>
            </a:br>
            <a:r>
              <a:rPr lang="en-IN" sz="1600" b="1" dirty="0">
                <a:solidFill>
                  <a:srgbClr val="666666"/>
                </a:solidFill>
                <a:latin typeface="Proxima Nova"/>
                <a:ea typeface="Proxima Nova"/>
                <a:cs typeface="Proxima Nova"/>
              </a:rPr>
              <a:t>f(n) = 3n + 2</a:t>
            </a:r>
            <a:br>
              <a:rPr lang="en-IN" sz="1600" b="1" dirty="0">
                <a:solidFill>
                  <a:srgbClr val="666666"/>
                </a:solidFill>
                <a:latin typeface="Proxima Nova"/>
                <a:ea typeface="Proxima Nova"/>
                <a:cs typeface="Proxima Nova"/>
              </a:rPr>
            </a:br>
            <a:r>
              <a:rPr lang="en-IN" sz="1600" b="1" dirty="0">
                <a:solidFill>
                  <a:srgbClr val="666666"/>
                </a:solidFill>
                <a:latin typeface="Proxima Nova"/>
                <a:ea typeface="Proxima Nova"/>
                <a:cs typeface="Proxima Nova"/>
              </a:rPr>
              <a:t>g(n) = n</a:t>
            </a:r>
          </a:p>
          <a:p>
            <a:pPr marL="0" indent="0">
              <a:buNone/>
            </a:pPr>
            <a:br>
              <a:rPr lang="en-IN" sz="1600" dirty="0">
                <a:solidFill>
                  <a:srgbClr val="666666"/>
                </a:solidFill>
                <a:latin typeface="Proxima Nova"/>
                <a:ea typeface="Proxima Nova"/>
                <a:cs typeface="Proxima Nova"/>
              </a:rPr>
            </a:br>
            <a:r>
              <a:rPr lang="en-IN" sz="1600" dirty="0">
                <a:solidFill>
                  <a:srgbClr val="666666"/>
                </a:solidFill>
                <a:latin typeface="Proxima Nova"/>
                <a:ea typeface="Proxima Nova"/>
                <a:cs typeface="Proxima Nova"/>
              </a:rPr>
              <a:t>If we want to represent f(n) as O(g(n)) then </a:t>
            </a:r>
          </a:p>
          <a:p>
            <a:pPr marL="0" indent="0">
              <a:buNone/>
            </a:pPr>
            <a:r>
              <a:rPr lang="en-IN" sz="1600" dirty="0">
                <a:solidFill>
                  <a:srgbClr val="666666"/>
                </a:solidFill>
                <a:latin typeface="Proxima Nova"/>
                <a:ea typeface="Proxima Nova"/>
                <a:cs typeface="Proxima Nova"/>
              </a:rPr>
              <a:t>it must satisfy f(n) &lt;= c *g(n) for all values of c &gt; 0 and n</a:t>
            </a:r>
            <a:r>
              <a:rPr lang="en-IN" sz="1600" baseline="-25000" dirty="0">
                <a:solidFill>
                  <a:srgbClr val="666666"/>
                </a:solidFill>
                <a:latin typeface="Proxima Nova"/>
                <a:ea typeface="Proxima Nova"/>
                <a:cs typeface="Proxima Nova"/>
              </a:rPr>
              <a:t>0</a:t>
            </a:r>
            <a:r>
              <a:rPr lang="en-IN" sz="1600" dirty="0">
                <a:solidFill>
                  <a:srgbClr val="666666"/>
                </a:solidFill>
                <a:latin typeface="Proxima Nova"/>
                <a:ea typeface="Proxima Nova"/>
                <a:cs typeface="Proxima Nova"/>
              </a:rPr>
              <a:t>&gt;= 1</a:t>
            </a:r>
          </a:p>
          <a:p>
            <a:pPr marL="0" indent="0">
              <a:buNone/>
            </a:pPr>
            <a:endParaRPr lang="en-IN" sz="1600" dirty="0">
              <a:solidFill>
                <a:srgbClr val="666666"/>
              </a:solidFill>
              <a:latin typeface="Proxima Nova"/>
              <a:ea typeface="Proxima Nova"/>
              <a:cs typeface="Proxima Nova"/>
            </a:endParaRPr>
          </a:p>
          <a:p>
            <a:pPr marL="0" indent="0">
              <a:buNone/>
            </a:pPr>
            <a:r>
              <a:rPr lang="en-IN" sz="1600" dirty="0">
                <a:solidFill>
                  <a:srgbClr val="666666"/>
                </a:solidFill>
                <a:latin typeface="Proxima Nova"/>
                <a:ea typeface="Proxima Nova"/>
                <a:cs typeface="Proxima Nova"/>
              </a:rPr>
              <a:t>f(n) &lt;= c * g(n) ⇒ 3n + 2 &lt;= c*n</a:t>
            </a:r>
            <a:br>
              <a:rPr lang="en-IN" sz="1600" dirty="0">
                <a:solidFill>
                  <a:srgbClr val="666666"/>
                </a:solidFill>
                <a:latin typeface="Proxima Nova"/>
                <a:ea typeface="Proxima Nova"/>
                <a:cs typeface="Proxima Nova"/>
              </a:rPr>
            </a:br>
            <a:endParaRPr lang="en-IN" sz="1600" dirty="0">
              <a:solidFill>
                <a:srgbClr val="666666"/>
              </a:solidFill>
              <a:latin typeface="Proxima Nova"/>
              <a:ea typeface="Proxima Nova"/>
              <a:cs typeface="Proxima Nova"/>
            </a:endParaRPr>
          </a:p>
          <a:p>
            <a:pPr marL="0" indent="0">
              <a:buNone/>
            </a:pPr>
            <a:r>
              <a:rPr lang="en-IN" sz="1600" dirty="0">
                <a:solidFill>
                  <a:srgbClr val="666666"/>
                </a:solidFill>
                <a:latin typeface="Proxima Nova"/>
                <a:ea typeface="Proxima Nova"/>
                <a:cs typeface="Proxima Nova"/>
              </a:rPr>
              <a:t>Above condition is always TRUE for all values of C = 4 and n &gt;= 2.</a:t>
            </a:r>
          </a:p>
          <a:p>
            <a:pPr marL="0" indent="0">
              <a:buNone/>
            </a:pPr>
            <a:br>
              <a:rPr lang="en-IN" sz="1600" dirty="0">
                <a:solidFill>
                  <a:srgbClr val="666666"/>
                </a:solidFill>
                <a:latin typeface="Proxima Nova"/>
                <a:ea typeface="Proxima Nova"/>
                <a:cs typeface="Proxima Nova"/>
              </a:rPr>
            </a:br>
            <a:r>
              <a:rPr lang="en-IN" sz="1600" dirty="0">
                <a:solidFill>
                  <a:srgbClr val="666666"/>
                </a:solidFill>
                <a:latin typeface="Proxima Nova"/>
                <a:ea typeface="Proxima Nova"/>
                <a:cs typeface="Proxima Nova"/>
              </a:rPr>
              <a:t>By using Big - Oh notation we can represent the time complexity as follows...</a:t>
            </a:r>
            <a:br>
              <a:rPr lang="en-IN" sz="1600" dirty="0">
                <a:solidFill>
                  <a:srgbClr val="666666"/>
                </a:solidFill>
                <a:latin typeface="Proxima Nova"/>
                <a:ea typeface="Proxima Nova"/>
                <a:cs typeface="Proxima Nova"/>
              </a:rPr>
            </a:br>
            <a:r>
              <a:rPr lang="en-IN" sz="1600" dirty="0">
                <a:solidFill>
                  <a:srgbClr val="666666"/>
                </a:solidFill>
                <a:latin typeface="Proxima Nova"/>
                <a:ea typeface="Proxima Nova"/>
                <a:cs typeface="Proxima Nova"/>
              </a:rPr>
              <a:t>3n + 2 = O(n)</a:t>
            </a:r>
            <a:endParaRPr lang="pt-BR" sz="16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334543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6" y="981729"/>
            <a:ext cx="3576754" cy="3877954"/>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Big - Oh (O)</a:t>
            </a:r>
          </a:p>
          <a:p>
            <a:pPr marL="0" indent="0">
              <a:buNone/>
            </a:pPr>
            <a:endParaRPr lang="en-IN" sz="1600" dirty="0">
              <a:solidFill>
                <a:srgbClr val="666666"/>
              </a:solidFill>
              <a:latin typeface="Proxima Nova"/>
              <a:ea typeface="Proxima Nova"/>
              <a:cs typeface="Proxima Nova"/>
            </a:endParaRPr>
          </a:p>
          <a:p>
            <a:pPr marL="0" indent="0">
              <a:buNone/>
            </a:pPr>
            <a:r>
              <a:rPr lang="en-IN" sz="1600" b="1" dirty="0">
                <a:solidFill>
                  <a:srgbClr val="666666"/>
                </a:solidFill>
                <a:latin typeface="Proxima Nova"/>
                <a:ea typeface="Proxima Nova"/>
                <a:cs typeface="Proxima Nova"/>
              </a:rPr>
              <a:t>Example : </a:t>
            </a:r>
            <a:r>
              <a:rPr lang="pt-BR" altLang="en-US" sz="1600" b="1" dirty="0">
                <a:solidFill>
                  <a:srgbClr val="666666"/>
                </a:solidFill>
                <a:latin typeface="Proxima Nova"/>
                <a:ea typeface="Proxima Nova"/>
                <a:cs typeface="Proxima Nova"/>
              </a:rPr>
              <a:t>Show that 30n+8 is O(n).</a:t>
            </a:r>
          </a:p>
          <a:p>
            <a:pPr marL="0" indent="0">
              <a:buNone/>
            </a:pPr>
            <a:endParaRPr lang="pt-BR" altLang="en-US" sz="1600" b="1" dirty="0">
              <a:solidFill>
                <a:srgbClr val="666666"/>
              </a:solidFill>
              <a:latin typeface="Proxima Nova"/>
              <a:ea typeface="Proxima Nova"/>
              <a:cs typeface="Proxima Nova"/>
            </a:endParaRPr>
          </a:p>
          <a:p>
            <a:pPr marL="0" indent="0">
              <a:buNone/>
            </a:pPr>
            <a:r>
              <a:rPr lang="pt-BR" altLang="en-US" sz="1600" dirty="0">
                <a:solidFill>
                  <a:srgbClr val="666666"/>
                </a:solidFill>
                <a:latin typeface="Proxima Nova"/>
                <a:ea typeface="Proxima Nova"/>
                <a:cs typeface="Proxima Nova"/>
              </a:rPr>
              <a:t>f(n) &lt; = c * g(n)</a:t>
            </a:r>
            <a:endParaRPr lang="pt-BR" altLang="en-US" sz="1600" b="1" dirty="0">
              <a:solidFill>
                <a:srgbClr val="666666"/>
              </a:solidFill>
              <a:latin typeface="Proxima Nova"/>
              <a:ea typeface="Proxima Nova"/>
              <a:cs typeface="Proxima Nova"/>
            </a:endParaRPr>
          </a:p>
          <a:p>
            <a:pPr marL="0" indent="0">
              <a:buNone/>
            </a:pPr>
            <a:r>
              <a:rPr lang="pt-BR" altLang="en-US" sz="1600" dirty="0">
                <a:solidFill>
                  <a:srgbClr val="666666"/>
                </a:solidFill>
                <a:latin typeface="Proxima Nova"/>
                <a:ea typeface="Proxima Nova"/>
                <a:cs typeface="Proxima Nova"/>
              </a:rPr>
              <a:t>30n+8 &lt; = c* n</a:t>
            </a:r>
          </a:p>
          <a:p>
            <a:pPr marL="0" indent="0">
              <a:buNone/>
            </a:pPr>
            <a:endParaRPr lang="pt-BR" altLang="en-US" sz="1600" dirty="0">
              <a:solidFill>
                <a:srgbClr val="666666"/>
              </a:solidFill>
              <a:latin typeface="Proxima Nova"/>
              <a:ea typeface="Proxima Nova"/>
              <a:cs typeface="Proxima Nova"/>
            </a:endParaRPr>
          </a:p>
          <a:p>
            <a:pPr marL="0" indent="0">
              <a:buNone/>
            </a:pPr>
            <a:r>
              <a:rPr lang="pt-BR" altLang="en-US" sz="1600" dirty="0">
                <a:solidFill>
                  <a:srgbClr val="666666"/>
                </a:solidFill>
                <a:latin typeface="Proxima Nova"/>
                <a:ea typeface="Proxima Nova"/>
                <a:cs typeface="Proxima Nova"/>
              </a:rPr>
              <a:t>Find value of c such that f(n) </a:t>
            </a:r>
          </a:p>
          <a:p>
            <a:pPr marL="0" indent="0">
              <a:buNone/>
            </a:pPr>
            <a:r>
              <a:rPr lang="pt-BR" altLang="en-US" sz="1600" dirty="0">
                <a:solidFill>
                  <a:srgbClr val="666666"/>
                </a:solidFill>
                <a:latin typeface="Proxima Nova"/>
                <a:ea typeface="Proxima Nova"/>
                <a:cs typeface="Proxima Nova"/>
              </a:rPr>
              <a:t>is always less than g(n).</a:t>
            </a:r>
          </a:p>
          <a:p>
            <a:pPr marL="0" indent="0">
              <a:buNone/>
            </a:pPr>
            <a:endParaRPr lang="pt-BR" altLang="en-US" sz="1600" dirty="0">
              <a:solidFill>
                <a:srgbClr val="666666"/>
              </a:solidFill>
              <a:latin typeface="Proxima Nova"/>
              <a:ea typeface="Proxima Nova"/>
              <a:cs typeface="Proxima Nova"/>
            </a:endParaRPr>
          </a:p>
          <a:p>
            <a:pPr marL="0" indent="0">
              <a:buNone/>
            </a:pPr>
            <a:r>
              <a:rPr lang="pt-BR" altLang="en-US" sz="1600" dirty="0">
                <a:solidFill>
                  <a:srgbClr val="666666"/>
                </a:solidFill>
                <a:latin typeface="Proxima Nova"/>
                <a:ea typeface="Proxima Nova"/>
                <a:cs typeface="Proxima Nova"/>
              </a:rPr>
              <a:t>Put c = 31</a:t>
            </a:r>
          </a:p>
          <a:p>
            <a:pPr marL="0" indent="0">
              <a:buNone/>
            </a:pPr>
            <a:r>
              <a:rPr lang="pt-BR" altLang="en-US" sz="1600" dirty="0">
                <a:solidFill>
                  <a:srgbClr val="666666"/>
                </a:solidFill>
                <a:latin typeface="Proxima Nova"/>
                <a:ea typeface="Proxima Nova"/>
                <a:cs typeface="Proxima Nova"/>
              </a:rPr>
              <a:t>	</a:t>
            </a:r>
          </a:p>
          <a:p>
            <a:pPr marL="0" indent="0">
              <a:buNone/>
            </a:pPr>
            <a:r>
              <a:rPr lang="pt-BR" altLang="en-US" sz="1600" dirty="0">
                <a:solidFill>
                  <a:srgbClr val="666666"/>
                </a:solidFill>
                <a:latin typeface="Proxima Nova"/>
                <a:ea typeface="Proxima Nova"/>
                <a:cs typeface="Proxima Nova"/>
              </a:rPr>
              <a:t>30n+8 &lt;= 31*n</a:t>
            </a:r>
          </a:p>
          <a:p>
            <a:pPr marL="0" indent="0">
              <a:buNone/>
            </a:pPr>
            <a:r>
              <a:rPr lang="pt-BR" altLang="en-US" sz="1600" dirty="0">
                <a:solidFill>
                  <a:srgbClr val="666666"/>
                </a:solidFill>
                <a:latin typeface="Proxima Nova"/>
                <a:ea typeface="Proxima Nova"/>
                <a:cs typeface="Proxima Nova"/>
              </a:rPr>
              <a:t>	</a:t>
            </a:r>
          </a:p>
          <a:p>
            <a:pPr marL="0" indent="0">
              <a:buNone/>
            </a:pPr>
            <a:r>
              <a:rPr lang="pt-BR" altLang="en-US" sz="1600" dirty="0">
                <a:solidFill>
                  <a:srgbClr val="666666"/>
                </a:solidFill>
                <a:latin typeface="Proxima Nova"/>
                <a:ea typeface="Proxima Nova"/>
                <a:cs typeface="Proxima Nova"/>
              </a:rPr>
              <a:t>n &gt;= 8</a:t>
            </a:r>
          </a:p>
        </p:txBody>
      </p:sp>
      <p:graphicFrame>
        <p:nvGraphicFramePr>
          <p:cNvPr id="2" name="Table 1"/>
          <p:cNvGraphicFramePr>
            <a:graphicFrameLocks noGrp="1"/>
          </p:cNvGraphicFramePr>
          <p:nvPr>
            <p:extLst>
              <p:ext uri="{D42A27DB-BD31-4B8C-83A1-F6EECF244321}">
                <p14:modId xmlns:p14="http://schemas.microsoft.com/office/powerpoint/2010/main" val="1753096969"/>
              </p:ext>
            </p:extLst>
          </p:nvPr>
        </p:nvGraphicFramePr>
        <p:xfrm>
          <a:off x="4222680" y="1002277"/>
          <a:ext cx="4469257" cy="3364240"/>
        </p:xfrm>
        <a:graphic>
          <a:graphicData uri="http://schemas.openxmlformats.org/drawingml/2006/table">
            <a:tbl>
              <a:tblPr>
                <a:tableStyleId>{5C22544A-7EE6-4342-B048-85BDC9FD1C3A}</a:tableStyleId>
              </a:tblPr>
              <a:tblGrid>
                <a:gridCol w="719277">
                  <a:extLst>
                    <a:ext uri="{9D8B030D-6E8A-4147-A177-3AD203B41FA5}">
                      <a16:colId xmlns:a16="http://schemas.microsoft.com/office/drawing/2014/main" val="20000"/>
                    </a:ext>
                  </a:extLst>
                </a:gridCol>
                <a:gridCol w="944051">
                  <a:extLst>
                    <a:ext uri="{9D8B030D-6E8A-4147-A177-3AD203B41FA5}">
                      <a16:colId xmlns:a16="http://schemas.microsoft.com/office/drawing/2014/main" val="20001"/>
                    </a:ext>
                  </a:extLst>
                </a:gridCol>
                <a:gridCol w="1153840">
                  <a:extLst>
                    <a:ext uri="{9D8B030D-6E8A-4147-A177-3AD203B41FA5}">
                      <a16:colId xmlns:a16="http://schemas.microsoft.com/office/drawing/2014/main" val="20002"/>
                    </a:ext>
                  </a:extLst>
                </a:gridCol>
                <a:gridCol w="1652089">
                  <a:extLst>
                    <a:ext uri="{9D8B030D-6E8A-4147-A177-3AD203B41FA5}">
                      <a16:colId xmlns:a16="http://schemas.microsoft.com/office/drawing/2014/main" val="20003"/>
                    </a:ext>
                  </a:extLst>
                </a:gridCol>
              </a:tblGrid>
              <a:tr h="305840">
                <a:tc>
                  <a:txBody>
                    <a:bodyPr/>
                    <a:lstStyle/>
                    <a:p>
                      <a:pPr algn="ctr" fontAlgn="b"/>
                      <a:r>
                        <a:rPr lang="en-IN" sz="1100" u="none" strike="noStrike">
                          <a:effectLst/>
                        </a:rPr>
                        <a:t>n</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f(n)=30n+8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g(n)=c*n</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f(n)&lt;=c*g(n)</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30584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305840">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305840">
                <a:tc>
                  <a:txBody>
                    <a:bodyPr/>
                    <a:lstStyle/>
                    <a:p>
                      <a:pPr algn="ct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98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93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305840">
                <a:tc>
                  <a:txBody>
                    <a:bodyPr/>
                    <a:lstStyle/>
                    <a:p>
                      <a:pPr algn="ct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124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305840">
                <a:tc>
                  <a:txBody>
                    <a:bodyPr/>
                    <a:lstStyle/>
                    <a:p>
                      <a:pPr algn="ct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158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155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305840">
                <a:tc>
                  <a:txBody>
                    <a:bodyPr/>
                    <a:lstStyle/>
                    <a:p>
                      <a:pPr algn="ct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188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186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305840">
                <a:tc>
                  <a:txBody>
                    <a:bodyPr/>
                    <a:lstStyle/>
                    <a:p>
                      <a:pPr algn="ct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218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217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305840">
                <a:tc>
                  <a:txBody>
                    <a:bodyPr/>
                    <a:lstStyle/>
                    <a:p>
                      <a:pPr algn="ct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248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248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f(n)&lt;=g(n)</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305840">
                <a:tc>
                  <a:txBody>
                    <a:bodyPr/>
                    <a:lstStyle/>
                    <a:p>
                      <a:pPr algn="ctr" fontAlgn="b"/>
                      <a:r>
                        <a:rPr lang="en-IN" sz="1100" u="none" strike="noStrike">
                          <a:effectLst/>
                        </a:rPr>
                        <a:t>9</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278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279</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f(n)&lt;=g(n)</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305840">
                <a:tc>
                  <a:txBody>
                    <a:bodyPr/>
                    <a:lstStyle/>
                    <a:p>
                      <a:pPr algn="ctr" fontAlgn="b"/>
                      <a:r>
                        <a:rPr lang="en-IN" sz="1100" u="none" strike="noStrike">
                          <a:effectLst/>
                        </a:rPr>
                        <a:t>10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308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310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f(n)&lt;=g(n)</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80503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15798"/>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6" y="981729"/>
            <a:ext cx="3422640" cy="4042102"/>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Big - Oh (O)</a:t>
            </a:r>
          </a:p>
          <a:p>
            <a:pPr marL="0" indent="0">
              <a:buNone/>
            </a:pPr>
            <a:endParaRPr lang="en-IN" sz="1600" dirty="0">
              <a:solidFill>
                <a:srgbClr val="666666"/>
              </a:solidFill>
              <a:latin typeface="Proxima Nova"/>
              <a:ea typeface="Proxima Nova"/>
              <a:cs typeface="Proxima Nova"/>
            </a:endParaRPr>
          </a:p>
          <a:p>
            <a:r>
              <a:rPr lang="en-IN" sz="1600" b="1" dirty="0">
                <a:solidFill>
                  <a:srgbClr val="666666"/>
                </a:solidFill>
                <a:latin typeface="Proxima Nova"/>
                <a:ea typeface="Proxima Nova"/>
                <a:cs typeface="Proxima Nova"/>
              </a:rPr>
              <a:t>Example : </a:t>
            </a:r>
          </a:p>
          <a:p>
            <a:r>
              <a:rPr lang="pt-BR" altLang="en-US" sz="1600" b="1" dirty="0">
                <a:solidFill>
                  <a:srgbClr val="666666"/>
                </a:solidFill>
                <a:latin typeface="Proxima Nova"/>
                <a:ea typeface="Proxima Nova"/>
                <a:cs typeface="Proxima Nova"/>
              </a:rPr>
              <a:t>Prove that: 20n</a:t>
            </a:r>
            <a:r>
              <a:rPr lang="pt-BR" altLang="en-US" sz="1600" b="1" baseline="30000" dirty="0">
                <a:solidFill>
                  <a:srgbClr val="666666"/>
                </a:solidFill>
                <a:latin typeface="Proxima Nova"/>
                <a:ea typeface="Proxima Nova"/>
                <a:cs typeface="Proxima Nova"/>
              </a:rPr>
              <a:t>2</a:t>
            </a:r>
            <a:r>
              <a:rPr lang="pt-BR" altLang="en-US" sz="1600" b="1" dirty="0">
                <a:solidFill>
                  <a:srgbClr val="666666"/>
                </a:solidFill>
                <a:latin typeface="Proxima Nova"/>
                <a:ea typeface="Proxima Nova"/>
                <a:cs typeface="Proxima Nova"/>
              </a:rPr>
              <a:t> + 2n + 5 = O(n</a:t>
            </a:r>
            <a:r>
              <a:rPr lang="pt-BR" altLang="en-US" sz="1600" b="1" baseline="30000" dirty="0">
                <a:solidFill>
                  <a:srgbClr val="666666"/>
                </a:solidFill>
                <a:latin typeface="Proxima Nova"/>
                <a:ea typeface="Proxima Nova"/>
                <a:cs typeface="Proxima Nova"/>
              </a:rPr>
              <a:t>2</a:t>
            </a:r>
            <a:r>
              <a:rPr lang="pt-BR" altLang="en-US" sz="1600" b="1" dirty="0">
                <a:solidFill>
                  <a:srgbClr val="666666"/>
                </a:solidFill>
                <a:latin typeface="Proxima Nova"/>
                <a:ea typeface="Proxima Nova"/>
                <a:cs typeface="Proxima Nova"/>
              </a:rPr>
              <a:t>)</a:t>
            </a:r>
          </a:p>
          <a:p>
            <a:endParaRPr lang="pt-BR" altLang="en-US" sz="1600" dirty="0">
              <a:solidFill>
                <a:srgbClr val="666666"/>
              </a:solidFill>
              <a:latin typeface="Proxima Nova"/>
              <a:ea typeface="Proxima Nova"/>
              <a:cs typeface="Proxima Nova"/>
            </a:endParaRPr>
          </a:p>
          <a:p>
            <a:r>
              <a:rPr lang="pt-BR" altLang="en-US" sz="1600" dirty="0">
                <a:solidFill>
                  <a:srgbClr val="666666"/>
                </a:solidFill>
                <a:latin typeface="Proxima Nova"/>
                <a:ea typeface="Proxima Nova"/>
                <a:cs typeface="Proxima Nova"/>
              </a:rPr>
              <a:t>f (n) &lt; = c * g (n)</a:t>
            </a:r>
          </a:p>
          <a:p>
            <a:endParaRPr lang="pt-BR" altLang="en-US" sz="1600" dirty="0">
              <a:solidFill>
                <a:srgbClr val="666666"/>
              </a:solidFill>
              <a:latin typeface="Proxima Nova"/>
              <a:ea typeface="Proxima Nova"/>
              <a:cs typeface="Proxima Nova"/>
            </a:endParaRPr>
          </a:p>
          <a:p>
            <a:r>
              <a:rPr lang="pt-BR" altLang="en-US" sz="1600" dirty="0">
                <a:solidFill>
                  <a:srgbClr val="666666"/>
                </a:solidFill>
                <a:latin typeface="Proxima Nova"/>
                <a:ea typeface="Proxima Nova"/>
                <a:cs typeface="Proxima Nova"/>
              </a:rPr>
              <a:t>20n</a:t>
            </a:r>
            <a:r>
              <a:rPr lang="pt-BR" altLang="en-US" sz="1600" baseline="30000" dirty="0">
                <a:solidFill>
                  <a:srgbClr val="666666"/>
                </a:solidFill>
                <a:latin typeface="Proxima Nova"/>
                <a:ea typeface="Proxima Nova"/>
                <a:cs typeface="Proxima Nova"/>
              </a:rPr>
              <a:t>2</a:t>
            </a:r>
            <a:r>
              <a:rPr lang="pt-BR" altLang="en-US" sz="1600" dirty="0">
                <a:solidFill>
                  <a:srgbClr val="666666"/>
                </a:solidFill>
                <a:latin typeface="Proxima Nova"/>
                <a:ea typeface="Proxima Nova"/>
                <a:cs typeface="Proxima Nova"/>
              </a:rPr>
              <a:t> + 2n + 5 &lt; = c* n</a:t>
            </a:r>
            <a:r>
              <a:rPr lang="pt-BR" altLang="en-US" sz="1600" baseline="30000" dirty="0">
                <a:solidFill>
                  <a:srgbClr val="666666"/>
                </a:solidFill>
                <a:latin typeface="Proxima Nova"/>
                <a:ea typeface="Proxima Nova"/>
                <a:cs typeface="Proxima Nova"/>
              </a:rPr>
              <a:t>2</a:t>
            </a:r>
          </a:p>
          <a:p>
            <a:endParaRPr lang="pt-BR" altLang="en-US" sz="1600" dirty="0">
              <a:solidFill>
                <a:srgbClr val="666666"/>
              </a:solidFill>
              <a:latin typeface="Proxima Nova"/>
              <a:ea typeface="Proxima Nova"/>
              <a:cs typeface="Proxima Nova"/>
            </a:endParaRPr>
          </a:p>
          <a:p>
            <a:r>
              <a:rPr lang="pt-BR" altLang="en-US" sz="1600" dirty="0">
                <a:solidFill>
                  <a:srgbClr val="666666"/>
                </a:solidFill>
                <a:latin typeface="Proxima Nova"/>
                <a:ea typeface="Proxima Nova"/>
                <a:cs typeface="Proxima Nova"/>
              </a:rPr>
              <a:t>Let c = 21  (so 20n</a:t>
            </a:r>
            <a:r>
              <a:rPr lang="pt-BR" altLang="en-US" sz="1600" baseline="30000" dirty="0">
                <a:solidFill>
                  <a:srgbClr val="666666"/>
                </a:solidFill>
                <a:latin typeface="Proxima Nova"/>
                <a:ea typeface="Proxima Nova"/>
                <a:cs typeface="Proxima Nova"/>
              </a:rPr>
              <a:t>2 </a:t>
            </a:r>
            <a:r>
              <a:rPr lang="pt-BR" altLang="en-US" sz="1600" dirty="0">
                <a:solidFill>
                  <a:srgbClr val="666666"/>
                </a:solidFill>
                <a:latin typeface="Proxima Nova"/>
                <a:ea typeface="Proxima Nova"/>
                <a:cs typeface="Proxima Nova"/>
              </a:rPr>
              <a:t> &lt; 21 n</a:t>
            </a:r>
            <a:r>
              <a:rPr lang="pt-BR" altLang="en-US" sz="1600" baseline="30000" dirty="0">
                <a:solidFill>
                  <a:srgbClr val="666666"/>
                </a:solidFill>
                <a:latin typeface="Proxima Nova"/>
                <a:ea typeface="Proxima Nova"/>
                <a:cs typeface="Proxima Nova"/>
              </a:rPr>
              <a:t>2</a:t>
            </a:r>
            <a:r>
              <a:rPr lang="pt-BR" altLang="en-US" sz="1600" dirty="0">
                <a:solidFill>
                  <a:srgbClr val="666666"/>
                </a:solidFill>
                <a:latin typeface="Proxima Nova"/>
                <a:ea typeface="Proxima Nova"/>
                <a:cs typeface="Proxima Nova"/>
              </a:rPr>
              <a:t>)</a:t>
            </a:r>
          </a:p>
          <a:p>
            <a:endParaRPr lang="pt-BR" altLang="en-US" sz="1600" baseline="30000" dirty="0">
              <a:solidFill>
                <a:srgbClr val="666666"/>
              </a:solidFill>
              <a:latin typeface="Proxima Nova"/>
              <a:ea typeface="Proxima Nova"/>
              <a:cs typeface="Proxima Nova"/>
            </a:endParaRPr>
          </a:p>
          <a:p>
            <a:endParaRPr lang="pt-BR" altLang="en-US" sz="1600" dirty="0">
              <a:solidFill>
                <a:srgbClr val="666666"/>
              </a:solidFill>
              <a:latin typeface="Proxima Nova"/>
              <a:ea typeface="Proxima Nova"/>
              <a:cs typeface="Proxima Nova"/>
            </a:endParaRPr>
          </a:p>
          <a:p>
            <a:r>
              <a:rPr lang="pt-BR" altLang="en-US" sz="1600" dirty="0">
                <a:solidFill>
                  <a:srgbClr val="666666"/>
                </a:solidFill>
                <a:latin typeface="Proxima Nova"/>
                <a:ea typeface="Proxima Nova"/>
                <a:cs typeface="Proxima Nova"/>
              </a:rPr>
              <a:t>2n+ 5 &lt;= n</a:t>
            </a:r>
            <a:r>
              <a:rPr lang="pt-BR" altLang="en-US" sz="1600" baseline="30000" dirty="0">
                <a:solidFill>
                  <a:srgbClr val="666666"/>
                </a:solidFill>
                <a:latin typeface="Proxima Nova"/>
                <a:ea typeface="Proxima Nova"/>
                <a:cs typeface="Proxima Nova"/>
              </a:rPr>
              <a:t>2</a:t>
            </a:r>
            <a:r>
              <a:rPr lang="pt-BR" altLang="en-US" sz="1600" dirty="0">
                <a:solidFill>
                  <a:srgbClr val="666666"/>
                </a:solidFill>
                <a:latin typeface="Proxima Nova"/>
                <a:ea typeface="Proxima Nova"/>
                <a:cs typeface="Proxima Nova"/>
              </a:rPr>
              <a:t> (n &gt; 4)</a:t>
            </a:r>
          </a:p>
          <a:p>
            <a:endParaRPr lang="pt-BR" altLang="en-US" sz="1600" dirty="0">
              <a:solidFill>
                <a:srgbClr val="666666"/>
              </a:solidFill>
              <a:latin typeface="Proxima Nova"/>
              <a:ea typeface="Proxima Nova"/>
              <a:cs typeface="Proxima Nova"/>
            </a:endParaRPr>
          </a:p>
          <a:p>
            <a:r>
              <a:rPr lang="pt-BR" altLang="en-US" sz="1600" dirty="0">
                <a:solidFill>
                  <a:srgbClr val="666666"/>
                </a:solidFill>
                <a:latin typeface="Proxima Nova"/>
                <a:ea typeface="Proxima Nova"/>
                <a:cs typeface="Proxima Nova"/>
              </a:rPr>
              <a:t>So for c= 21 and n&gt;=4 is is proved O(n</a:t>
            </a:r>
            <a:r>
              <a:rPr lang="pt-BR" altLang="en-US" sz="1600" baseline="30000" dirty="0">
                <a:solidFill>
                  <a:srgbClr val="666666"/>
                </a:solidFill>
                <a:latin typeface="Proxima Nova"/>
                <a:ea typeface="Proxima Nova"/>
                <a:cs typeface="Proxima Nova"/>
              </a:rPr>
              <a:t>2</a:t>
            </a:r>
            <a:r>
              <a:rPr lang="pt-BR" altLang="en-US" sz="1600" dirty="0">
                <a:solidFill>
                  <a:srgbClr val="666666"/>
                </a:solidFill>
                <a:latin typeface="Proxima Nova"/>
                <a:ea typeface="Proxima Nova"/>
                <a:cs typeface="Proxima Nova"/>
              </a:rPr>
              <a:t>)</a:t>
            </a:r>
            <a:endParaRPr lang="pt-BR" altLang="en-US" sz="1600" baseline="30000" dirty="0">
              <a:solidFill>
                <a:srgbClr val="666666"/>
              </a:solidFill>
              <a:latin typeface="Proxima Nova"/>
              <a:ea typeface="Proxima Nova"/>
              <a:cs typeface="Proxima Nova"/>
            </a:endParaRPr>
          </a:p>
        </p:txBody>
      </p:sp>
      <p:graphicFrame>
        <p:nvGraphicFramePr>
          <p:cNvPr id="3" name="Table 2"/>
          <p:cNvGraphicFramePr>
            <a:graphicFrameLocks noGrp="1"/>
          </p:cNvGraphicFramePr>
          <p:nvPr>
            <p:extLst>
              <p:ext uri="{D42A27DB-BD31-4B8C-83A1-F6EECF244321}">
                <p14:modId xmlns:p14="http://schemas.microsoft.com/office/powerpoint/2010/main" val="4195526757"/>
              </p:ext>
            </p:extLst>
          </p:nvPr>
        </p:nvGraphicFramePr>
        <p:xfrm>
          <a:off x="4685016" y="1269403"/>
          <a:ext cx="3962400" cy="2788888"/>
        </p:xfrm>
        <a:graphic>
          <a:graphicData uri="http://schemas.openxmlformats.org/drawingml/2006/table">
            <a:tbl>
              <a:tblPr>
                <a:tableStyleId>{5C22544A-7EE6-4342-B048-85BDC9FD1C3A}</a:tableStyleId>
              </a:tblPr>
              <a:tblGrid>
                <a:gridCol w="609112">
                  <a:extLst>
                    <a:ext uri="{9D8B030D-6E8A-4147-A177-3AD203B41FA5}">
                      <a16:colId xmlns:a16="http://schemas.microsoft.com/office/drawing/2014/main" val="20000"/>
                    </a:ext>
                  </a:extLst>
                </a:gridCol>
                <a:gridCol w="977117">
                  <a:extLst>
                    <a:ext uri="{9D8B030D-6E8A-4147-A177-3AD203B41FA5}">
                      <a16:colId xmlns:a16="http://schemas.microsoft.com/office/drawing/2014/main" val="20001"/>
                    </a:ext>
                  </a:extLst>
                </a:gridCol>
                <a:gridCol w="977117">
                  <a:extLst>
                    <a:ext uri="{9D8B030D-6E8A-4147-A177-3AD203B41FA5}">
                      <a16:colId xmlns:a16="http://schemas.microsoft.com/office/drawing/2014/main" val="20002"/>
                    </a:ext>
                  </a:extLst>
                </a:gridCol>
                <a:gridCol w="1399054">
                  <a:extLst>
                    <a:ext uri="{9D8B030D-6E8A-4147-A177-3AD203B41FA5}">
                      <a16:colId xmlns:a16="http://schemas.microsoft.com/office/drawing/2014/main" val="20003"/>
                    </a:ext>
                  </a:extLst>
                </a:gridCol>
              </a:tblGrid>
              <a:tr h="348611">
                <a:tc>
                  <a:txBody>
                    <a:bodyPr/>
                    <a:lstStyle/>
                    <a:p>
                      <a:pPr algn="ctr" fontAlgn="b"/>
                      <a:r>
                        <a:rPr lang="en-IN" sz="1400" b="1" u="none" strike="noStrike" dirty="0">
                          <a:effectLst/>
                          <a:latin typeface="Proxima Nova" panose="020B0604020202020204" charset="0"/>
                        </a:rPr>
                        <a:t>n</a:t>
                      </a:r>
                      <a:endParaRPr lang="en-IN" sz="1400" b="1"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20n</a:t>
                      </a:r>
                      <a:r>
                        <a:rPr lang="en-IN" sz="1400" b="1" u="none" strike="noStrike" baseline="30000" dirty="0">
                          <a:effectLst/>
                          <a:latin typeface="Proxima Nova" panose="020B0604020202020204" charset="0"/>
                        </a:rPr>
                        <a:t>2</a:t>
                      </a:r>
                      <a:r>
                        <a:rPr lang="en-IN" sz="1400" b="1" u="none" strike="noStrike" dirty="0">
                          <a:effectLst/>
                          <a:latin typeface="Proxima Nova" panose="020B0604020202020204" charset="0"/>
                        </a:rPr>
                        <a:t>+2n+5</a:t>
                      </a:r>
                      <a:endParaRPr lang="en-IN" sz="1400" b="1"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21n</a:t>
                      </a:r>
                      <a:r>
                        <a:rPr lang="en-IN" sz="1400" b="1" u="none" strike="noStrike" baseline="30000" dirty="0">
                          <a:effectLst/>
                          <a:latin typeface="Proxima Nova" panose="020B0604020202020204" charset="0"/>
                        </a:rPr>
                        <a:t>2</a:t>
                      </a:r>
                      <a:endParaRPr lang="en-IN" sz="1400" b="1" i="0" u="none" strike="noStrike" baseline="30000"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f(n)&lt;=c*g(n)</a:t>
                      </a:r>
                      <a:endParaRPr lang="en-IN" sz="1400" b="1" i="0" u="none" strike="noStrike" dirty="0">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0"/>
                  </a:ext>
                </a:extLst>
              </a:tr>
              <a:tr h="348611">
                <a:tc>
                  <a:txBody>
                    <a:bodyPr/>
                    <a:lstStyle/>
                    <a:p>
                      <a:pPr algn="ctr" fontAlgn="b"/>
                      <a:r>
                        <a:rPr lang="en-IN" sz="1400" u="none" strike="noStrike" dirty="0">
                          <a:effectLst/>
                          <a:latin typeface="Proxima Nova" panose="020B0604020202020204" charset="0"/>
                        </a:rPr>
                        <a:t>1</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27</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21</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f(n)&gt;g(n)</a:t>
                      </a:r>
                      <a:endParaRPr lang="en-IN" sz="1400" b="0" i="0" u="none" strike="noStrike">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1"/>
                  </a:ext>
                </a:extLst>
              </a:tr>
              <a:tr h="348611">
                <a:tc>
                  <a:txBody>
                    <a:bodyPr/>
                    <a:lstStyle/>
                    <a:p>
                      <a:pPr algn="ctr" fontAlgn="b"/>
                      <a:r>
                        <a:rPr lang="en-IN" sz="1400" u="none" strike="noStrike">
                          <a:effectLst/>
                          <a:latin typeface="Proxima Nova" panose="020B0604020202020204" charset="0"/>
                        </a:rPr>
                        <a:t>2</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89</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84</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f(n)&gt;g(n)</a:t>
                      </a:r>
                      <a:endParaRPr lang="en-IN" sz="1400" b="0" i="0" u="none" strike="noStrike">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2"/>
                  </a:ext>
                </a:extLst>
              </a:tr>
              <a:tr h="348611">
                <a:tc>
                  <a:txBody>
                    <a:bodyPr/>
                    <a:lstStyle/>
                    <a:p>
                      <a:pPr algn="ctr" fontAlgn="b"/>
                      <a:r>
                        <a:rPr lang="en-IN" sz="1400" u="none" strike="noStrike">
                          <a:effectLst/>
                          <a:latin typeface="Proxima Nova" panose="020B0604020202020204" charset="0"/>
                        </a:rPr>
                        <a:t>3</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191</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189</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f(n)&gt;g(n)</a:t>
                      </a:r>
                      <a:endParaRPr lang="en-IN" sz="1400" b="0" i="0" u="none" strike="noStrike">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3"/>
                  </a:ext>
                </a:extLst>
              </a:tr>
              <a:tr h="348611">
                <a:tc>
                  <a:txBody>
                    <a:bodyPr/>
                    <a:lstStyle/>
                    <a:p>
                      <a:pPr algn="ctr" fontAlgn="b"/>
                      <a:r>
                        <a:rPr lang="en-IN" sz="1400" u="none" strike="noStrike">
                          <a:effectLst/>
                          <a:latin typeface="Proxima Nova" panose="020B0604020202020204" charset="0"/>
                        </a:rPr>
                        <a:t>4</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333</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336</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f(n)&lt;g(n)</a:t>
                      </a:r>
                      <a:endParaRPr lang="en-IN" sz="1400" b="0" i="0" u="none" strike="noStrike">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4"/>
                  </a:ext>
                </a:extLst>
              </a:tr>
              <a:tr h="348611">
                <a:tc>
                  <a:txBody>
                    <a:bodyPr/>
                    <a:lstStyle/>
                    <a:p>
                      <a:pPr algn="ctr" fontAlgn="b"/>
                      <a:r>
                        <a:rPr lang="en-IN" sz="1400" u="none" strike="noStrike">
                          <a:effectLst/>
                          <a:latin typeface="Proxima Nova" panose="020B0604020202020204" charset="0"/>
                        </a:rPr>
                        <a:t>5</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515</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525</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f(n)&gt;g(n)</a:t>
                      </a:r>
                      <a:endParaRPr lang="en-IN" sz="1400" b="0" i="0" u="none" strike="noStrike" dirty="0">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5"/>
                  </a:ext>
                </a:extLst>
              </a:tr>
              <a:tr h="348611">
                <a:tc>
                  <a:txBody>
                    <a:bodyPr/>
                    <a:lstStyle/>
                    <a:p>
                      <a:pPr algn="ctr" fontAlgn="b"/>
                      <a:r>
                        <a:rPr lang="en-IN" sz="1400" u="none" strike="noStrike">
                          <a:effectLst/>
                          <a:latin typeface="Proxima Nova" panose="020B0604020202020204" charset="0"/>
                        </a:rPr>
                        <a:t>6</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720</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756</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f(n)&gt;g(n)</a:t>
                      </a:r>
                      <a:endParaRPr lang="en-IN" sz="1400" b="0" i="0" u="none" strike="noStrike" dirty="0">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6"/>
                  </a:ext>
                </a:extLst>
              </a:tr>
              <a:tr h="348611">
                <a:tc>
                  <a:txBody>
                    <a:bodyPr/>
                    <a:lstStyle/>
                    <a:p>
                      <a:pPr algn="ctr" fontAlgn="b"/>
                      <a:r>
                        <a:rPr lang="en-IN" sz="1400" u="none" strike="noStrike">
                          <a:effectLst/>
                          <a:latin typeface="Proxima Nova" panose="020B0604020202020204" charset="0"/>
                        </a:rPr>
                        <a:t>7</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980</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1029</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f(n)&gt;g(n)</a:t>
                      </a:r>
                      <a:endParaRPr lang="en-IN" sz="1400" b="0" i="0" u="none" strike="noStrike" dirty="0">
                        <a:solidFill>
                          <a:srgbClr val="000000"/>
                        </a:solidFill>
                        <a:effectLst/>
                        <a:latin typeface="Proxima Nova" panose="020B0604020202020204" charset="0"/>
                      </a:endParaRPr>
                    </a:p>
                  </a:txBody>
                  <a:tcPr marL="9525" marR="9525" marT="9525" marB="0" anchor="b"/>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41765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6" name="Google Shape;96;p17"/>
          <p:cNvPicPr preferRelativeResize="0"/>
          <p:nvPr/>
        </p:nvPicPr>
        <p:blipFill>
          <a:blip r:embed="rId4">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328773" y="981729"/>
            <a:ext cx="5239820" cy="3385512"/>
          </a:xfrm>
          <a:prstGeom prst="rect">
            <a:avLst/>
          </a:prstGeom>
          <a:noFill/>
          <a:ln>
            <a:noFill/>
          </a:ln>
        </p:spPr>
        <p:txBody>
          <a:bodyPr spcFirstLastPara="1" wrap="square" lIns="91425" tIns="91425" rIns="91425" bIns="91425" anchor="t" anchorCtr="0">
            <a:spAutoFit/>
          </a:bodyPr>
          <a:lstStyle/>
          <a:p>
            <a:pPr algn="just"/>
            <a:r>
              <a:rPr lang="en-US" sz="1600" b="1" dirty="0">
                <a:solidFill>
                  <a:srgbClr val="666666"/>
                </a:solidFill>
                <a:latin typeface="Proxima Nova"/>
                <a:ea typeface="Proxima Nova"/>
                <a:cs typeface="Proxima Nova"/>
              </a:rPr>
              <a:t>Big-Omega </a:t>
            </a:r>
            <a:r>
              <a:rPr lang="en-IN" sz="1600" b="1" dirty="0">
                <a:solidFill>
                  <a:srgbClr val="666666"/>
                </a:solidFill>
                <a:latin typeface="Proxima Nova"/>
                <a:ea typeface="Proxima Nova"/>
                <a:cs typeface="Proxima Nova"/>
              </a:rPr>
              <a:t>(</a:t>
            </a:r>
            <a:r>
              <a:rPr lang="en-US" sz="1600" b="1" dirty="0">
                <a:solidFill>
                  <a:srgbClr val="666666"/>
                </a:solidFill>
                <a:latin typeface="Proxima Nova"/>
                <a:ea typeface="Proxima Nova"/>
                <a:cs typeface="Proxima Nova"/>
              </a:rPr>
              <a:t>Ω</a:t>
            </a:r>
            <a:r>
              <a:rPr lang="en-IN" sz="1600" b="1" dirty="0">
                <a:solidFill>
                  <a:srgbClr val="666666"/>
                </a:solidFill>
                <a:latin typeface="Proxima Nova"/>
                <a:ea typeface="Proxima Nova"/>
                <a:cs typeface="Proxima Nova"/>
              </a:rPr>
              <a:t>)</a:t>
            </a:r>
          </a:p>
          <a:p>
            <a:pPr algn="just"/>
            <a:endParaRPr lang="en-IN" sz="1600" b="1" dirty="0">
              <a:solidFill>
                <a:srgbClr val="666666"/>
              </a:solidFill>
              <a:latin typeface="Proxima Nova"/>
              <a:ea typeface="Proxima Nova"/>
              <a:cs typeface="Proxima Nova"/>
            </a:endParaRPr>
          </a:p>
          <a:p>
            <a:r>
              <a:rPr lang="en-US" sz="1600" dirty="0">
                <a:solidFill>
                  <a:srgbClr val="666666"/>
                </a:solidFill>
                <a:latin typeface="Proxima Nova"/>
                <a:ea typeface="Proxima Nova"/>
                <a:cs typeface="Proxima Nova"/>
              </a:rPr>
              <a:t>Big - Omega is an Asymptotic Notation for the best case.</a:t>
            </a:r>
          </a:p>
          <a:p>
            <a:endParaRPr lang="en-US" sz="1600" dirty="0">
              <a:solidFill>
                <a:srgbClr val="666666"/>
              </a:solidFill>
              <a:latin typeface="Proxima Nova"/>
              <a:ea typeface="Proxima Nova"/>
              <a:cs typeface="Proxima Nova"/>
            </a:endParaRPr>
          </a:p>
          <a:p>
            <a:r>
              <a:rPr lang="en-US" sz="1600" dirty="0">
                <a:solidFill>
                  <a:srgbClr val="666666"/>
                </a:solidFill>
                <a:latin typeface="Proxima Nova"/>
                <a:ea typeface="Proxima Nova"/>
                <a:cs typeface="Proxima Nova"/>
              </a:rPr>
              <a:t>Ω notation provides an asymptotic lower bound.</a:t>
            </a:r>
          </a:p>
          <a:p>
            <a:endParaRPr lang="en-US" sz="1600" dirty="0">
              <a:solidFill>
                <a:srgbClr val="666666"/>
              </a:solidFill>
              <a:latin typeface="Proxima Nova"/>
              <a:ea typeface="Proxima Nova"/>
              <a:cs typeface="Proxima Nova"/>
            </a:endParaRPr>
          </a:p>
          <a:p>
            <a:r>
              <a:rPr lang="en-US" sz="1600" dirty="0">
                <a:solidFill>
                  <a:srgbClr val="666666"/>
                </a:solidFill>
                <a:latin typeface="Proxima Nova"/>
                <a:ea typeface="Proxima Nova"/>
                <a:cs typeface="Proxima Nova"/>
              </a:rPr>
              <a:t>The Omega notation is the least used notation among all three.</a:t>
            </a:r>
          </a:p>
          <a:p>
            <a:endParaRPr lang="en-US" sz="1600" dirty="0">
              <a:solidFill>
                <a:srgbClr val="666666"/>
              </a:solidFill>
              <a:latin typeface="Proxima Nova"/>
              <a:ea typeface="Proxima Nova"/>
              <a:cs typeface="Proxima Nova"/>
            </a:endParaRPr>
          </a:p>
          <a:p>
            <a:r>
              <a:rPr lang="en-US" sz="1600" dirty="0">
                <a:solidFill>
                  <a:srgbClr val="666666"/>
                </a:solidFill>
                <a:latin typeface="Proxima Nova"/>
                <a:ea typeface="Proxima Nova"/>
                <a:cs typeface="Proxima Nova"/>
              </a:rPr>
              <a:t>f(n) is Ω(g(n)), </a:t>
            </a:r>
          </a:p>
          <a:p>
            <a:r>
              <a:rPr lang="en-US" sz="1600" dirty="0">
                <a:solidFill>
                  <a:srgbClr val="666666"/>
                </a:solidFill>
                <a:latin typeface="Proxima Nova"/>
                <a:ea typeface="Proxima Nova"/>
                <a:cs typeface="Proxima Nova"/>
              </a:rPr>
              <a:t>if for some real constants c (c &gt; 0) and n</a:t>
            </a:r>
            <a:r>
              <a:rPr lang="en-US" sz="1600" baseline="-25000" dirty="0">
                <a:solidFill>
                  <a:srgbClr val="666666"/>
                </a:solidFill>
                <a:latin typeface="Proxima Nova"/>
                <a:ea typeface="Proxima Nova"/>
                <a:cs typeface="Proxima Nova"/>
              </a:rPr>
              <a:t>0 </a:t>
            </a:r>
            <a:r>
              <a:rPr lang="en-US" sz="1600" dirty="0">
                <a:solidFill>
                  <a:srgbClr val="666666"/>
                </a:solidFill>
                <a:latin typeface="Proxima Nova"/>
                <a:ea typeface="Proxima Nova"/>
                <a:cs typeface="Proxima Nova"/>
              </a:rPr>
              <a:t>(n</a:t>
            </a:r>
            <a:r>
              <a:rPr lang="en-US" sz="1600" baseline="-25000" dirty="0">
                <a:solidFill>
                  <a:srgbClr val="666666"/>
                </a:solidFill>
                <a:latin typeface="Proxima Nova"/>
                <a:ea typeface="Proxima Nova"/>
                <a:cs typeface="Proxima Nova"/>
              </a:rPr>
              <a:t>0</a:t>
            </a:r>
            <a:r>
              <a:rPr lang="en-US" sz="1600" dirty="0">
                <a:solidFill>
                  <a:srgbClr val="666666"/>
                </a:solidFill>
                <a:latin typeface="Proxima Nova"/>
                <a:ea typeface="Proxima Nova"/>
                <a:cs typeface="Proxima Nova"/>
              </a:rPr>
              <a:t>&gt; = 1 ), </a:t>
            </a:r>
          </a:p>
          <a:p>
            <a:r>
              <a:rPr lang="en-US" sz="1600" b="1" dirty="0">
                <a:solidFill>
                  <a:srgbClr val="666666"/>
                </a:solidFill>
                <a:latin typeface="Proxima Nova"/>
                <a:ea typeface="Proxima Nova"/>
                <a:cs typeface="Proxima Nova"/>
              </a:rPr>
              <a:t>f(n)  &gt;= c * g(n) </a:t>
            </a:r>
          </a:p>
          <a:p>
            <a:r>
              <a:rPr lang="en-US" sz="1600" dirty="0">
                <a:solidFill>
                  <a:srgbClr val="666666"/>
                </a:solidFill>
                <a:latin typeface="Proxima Nova"/>
                <a:ea typeface="Proxima Nova"/>
                <a:cs typeface="Proxima Nova"/>
              </a:rPr>
              <a:t>for every input size n (n &gt; n</a:t>
            </a:r>
            <a:r>
              <a:rPr lang="en-US" sz="1600" baseline="-25000" dirty="0">
                <a:solidFill>
                  <a:srgbClr val="666666"/>
                </a:solidFill>
                <a:latin typeface="Proxima Nova"/>
                <a:ea typeface="Proxima Nova"/>
                <a:cs typeface="Proxima Nova"/>
              </a:rPr>
              <a:t>0</a:t>
            </a:r>
            <a:r>
              <a:rPr lang="en-US" sz="1600" dirty="0">
                <a:solidFill>
                  <a:srgbClr val="666666"/>
                </a:solidFill>
                <a:latin typeface="Proxima Nova"/>
                <a:ea typeface="Proxima Nova"/>
                <a:cs typeface="Proxima Nova"/>
              </a:rPr>
              <a:t>).</a:t>
            </a:r>
          </a:p>
        </p:txBody>
      </p:sp>
      <p:pic>
        <p:nvPicPr>
          <p:cNvPr id="7172" name="Picture 4" descr="Asymptotic Analysis: Omega No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222" y="663901"/>
            <a:ext cx="3658701" cy="3972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637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6" name="Google Shape;96;p17"/>
          <p:cNvPicPr preferRelativeResize="0"/>
          <p:nvPr/>
        </p:nvPicPr>
        <p:blipFill>
          <a:blip r:embed="rId4">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3" y="981729"/>
            <a:ext cx="8212951" cy="3877954"/>
          </a:xfrm>
          <a:prstGeom prst="rect">
            <a:avLst/>
          </a:prstGeom>
          <a:noFill/>
          <a:ln>
            <a:noFill/>
          </a:ln>
        </p:spPr>
        <p:txBody>
          <a:bodyPr spcFirstLastPara="1" wrap="square" lIns="91425" tIns="91425" rIns="91425" bIns="91425" anchor="t" anchorCtr="0">
            <a:spAutoFit/>
          </a:bodyPr>
          <a:lstStyle/>
          <a:p>
            <a:pPr algn="just"/>
            <a:r>
              <a:rPr lang="en-US" sz="1600" b="1" dirty="0">
                <a:solidFill>
                  <a:srgbClr val="666666"/>
                </a:solidFill>
                <a:latin typeface="Proxima Nova"/>
                <a:ea typeface="Proxima Nova"/>
                <a:cs typeface="Proxima Nova"/>
              </a:rPr>
              <a:t>Big-Omega </a:t>
            </a:r>
            <a:r>
              <a:rPr lang="en-IN" sz="1600" b="1" dirty="0">
                <a:solidFill>
                  <a:srgbClr val="666666"/>
                </a:solidFill>
                <a:latin typeface="Proxima Nova"/>
                <a:ea typeface="Proxima Nova"/>
                <a:cs typeface="Proxima Nova"/>
              </a:rPr>
              <a:t>(</a:t>
            </a:r>
            <a:r>
              <a:rPr lang="en-US" sz="1600" b="1" dirty="0">
                <a:solidFill>
                  <a:srgbClr val="666666"/>
                </a:solidFill>
                <a:latin typeface="Proxima Nova"/>
                <a:ea typeface="Proxima Nova"/>
                <a:cs typeface="Proxima Nova"/>
              </a:rPr>
              <a:t>Ω</a:t>
            </a:r>
            <a:r>
              <a:rPr lang="en-IN" sz="1600" b="1" dirty="0">
                <a:solidFill>
                  <a:srgbClr val="666666"/>
                </a:solidFill>
                <a:latin typeface="Proxima Nova"/>
                <a:ea typeface="Proxima Nova"/>
                <a:cs typeface="Proxima Nova"/>
              </a:rPr>
              <a:t>)</a:t>
            </a:r>
          </a:p>
          <a:p>
            <a:pPr algn="just"/>
            <a:endParaRPr lang="en-IN" sz="1600" b="1" dirty="0">
              <a:solidFill>
                <a:srgbClr val="666666"/>
              </a:solidFill>
              <a:latin typeface="Proxima Nova"/>
              <a:ea typeface="Proxima Nova"/>
              <a:cs typeface="Proxima Nova"/>
            </a:endParaRPr>
          </a:p>
          <a:p>
            <a:pPr marL="0" indent="0">
              <a:buNone/>
            </a:pPr>
            <a:r>
              <a:rPr lang="en-US" sz="1600" dirty="0">
                <a:solidFill>
                  <a:srgbClr val="666666"/>
                </a:solidFill>
                <a:latin typeface="Proxima Nova"/>
                <a:ea typeface="Proxima Nova"/>
                <a:cs typeface="Proxima Nova"/>
              </a:rPr>
              <a:t>1) f(n) = 2n</a:t>
            </a:r>
            <a:r>
              <a:rPr lang="en-US" sz="1600" baseline="30000" dirty="0">
                <a:solidFill>
                  <a:srgbClr val="666666"/>
                </a:solidFill>
                <a:latin typeface="Proxima Nova"/>
                <a:ea typeface="Proxima Nova"/>
                <a:cs typeface="Proxima Nova"/>
              </a:rPr>
              <a:t>2</a:t>
            </a:r>
            <a:r>
              <a:rPr lang="en-US" sz="1600" dirty="0">
                <a:solidFill>
                  <a:srgbClr val="666666"/>
                </a:solidFill>
                <a:latin typeface="Proxima Nova"/>
                <a:ea typeface="Proxima Nova"/>
                <a:cs typeface="Proxima Nova"/>
              </a:rPr>
              <a:t>+n , </a:t>
            </a:r>
            <a:r>
              <a:rPr lang="pt-BR" sz="1600" dirty="0">
                <a:solidFill>
                  <a:srgbClr val="666666"/>
                </a:solidFill>
                <a:latin typeface="Proxima Nova"/>
                <a:ea typeface="Proxima Nova"/>
                <a:cs typeface="Proxima Nova"/>
              </a:rPr>
              <a:t>Is f(n) </a:t>
            </a:r>
            <a:r>
              <a:rPr lang="el-GR" sz="1600" dirty="0">
                <a:solidFill>
                  <a:srgbClr val="666666"/>
                </a:solidFill>
                <a:latin typeface="Proxima Nova"/>
                <a:ea typeface="Proxima Nova"/>
                <a:cs typeface="Proxima Nova"/>
              </a:rPr>
              <a:t>Ω</a:t>
            </a:r>
            <a:r>
              <a:rPr lang="pt-BR" sz="1600" dirty="0">
                <a:solidFill>
                  <a:srgbClr val="666666"/>
                </a:solidFill>
                <a:latin typeface="Proxima Nova"/>
                <a:ea typeface="Proxima Nova"/>
                <a:cs typeface="Proxima Nova"/>
              </a:rPr>
              <a:t>(g(n</a:t>
            </a:r>
            <a:r>
              <a:rPr lang="pt-BR" sz="1600" baseline="30000" dirty="0">
                <a:solidFill>
                  <a:srgbClr val="666666"/>
                </a:solidFill>
                <a:latin typeface="Proxima Nova"/>
                <a:ea typeface="Proxima Nova"/>
                <a:cs typeface="Proxima Nova"/>
              </a:rPr>
              <a:t>2</a:t>
            </a:r>
            <a:r>
              <a:rPr lang="pt-BR" sz="1600" dirty="0">
                <a:solidFill>
                  <a:srgbClr val="666666"/>
                </a:solidFill>
                <a:latin typeface="Proxima Nova"/>
                <a:ea typeface="Proxima Nova"/>
                <a:cs typeface="Proxima Nova"/>
              </a:rPr>
              <a:t>))?</a:t>
            </a:r>
          </a:p>
          <a:p>
            <a:pPr marL="0" indent="0">
              <a:buNone/>
            </a:pPr>
            <a:r>
              <a:rPr lang="pt-BR" sz="1600" dirty="0">
                <a:solidFill>
                  <a:srgbClr val="666666"/>
                </a:solidFill>
                <a:latin typeface="Proxima Nova"/>
                <a:ea typeface="Proxima Nova"/>
                <a:cs typeface="Proxima Nova"/>
              </a:rPr>
              <a:t>2n</a:t>
            </a:r>
            <a:r>
              <a:rPr lang="pt-BR" sz="1600" baseline="30000" dirty="0">
                <a:solidFill>
                  <a:srgbClr val="666666"/>
                </a:solidFill>
                <a:latin typeface="Proxima Nova"/>
                <a:ea typeface="Proxima Nova"/>
                <a:cs typeface="Proxima Nova"/>
              </a:rPr>
              <a:t>2</a:t>
            </a:r>
            <a:r>
              <a:rPr lang="pt-BR" sz="1600" dirty="0">
                <a:solidFill>
                  <a:srgbClr val="666666"/>
                </a:solidFill>
                <a:latin typeface="Proxima Nova"/>
                <a:ea typeface="Proxima Nova"/>
                <a:cs typeface="Proxima Nova"/>
              </a:rPr>
              <a:t> + n &gt;= c* n</a:t>
            </a:r>
            <a:r>
              <a:rPr lang="pt-BR" sz="1600" baseline="30000" dirty="0">
                <a:solidFill>
                  <a:srgbClr val="666666"/>
                </a:solidFill>
                <a:latin typeface="Proxima Nova"/>
                <a:ea typeface="Proxima Nova"/>
                <a:cs typeface="Proxima Nova"/>
              </a:rPr>
              <a:t>2</a:t>
            </a:r>
          </a:p>
          <a:p>
            <a:pPr marL="0" indent="0">
              <a:buNone/>
            </a:pPr>
            <a:r>
              <a:rPr lang="pt-BR" sz="1600" dirty="0">
                <a:solidFill>
                  <a:srgbClr val="666666"/>
                </a:solidFill>
                <a:latin typeface="Proxima Nova"/>
                <a:ea typeface="Proxima Nova"/>
                <a:cs typeface="Proxima Nova"/>
              </a:rPr>
              <a:t>C = 2</a:t>
            </a:r>
          </a:p>
          <a:p>
            <a:pPr marL="0" indent="0">
              <a:buNone/>
            </a:pPr>
            <a:r>
              <a:rPr lang="pt-BR" sz="1600" dirty="0">
                <a:solidFill>
                  <a:srgbClr val="666666"/>
                </a:solidFill>
                <a:latin typeface="Proxima Nova"/>
                <a:ea typeface="Proxima Nova"/>
                <a:cs typeface="Proxima Nova"/>
              </a:rPr>
              <a:t>2n</a:t>
            </a:r>
            <a:r>
              <a:rPr lang="pt-BR" sz="1600" baseline="30000" dirty="0">
                <a:solidFill>
                  <a:srgbClr val="666666"/>
                </a:solidFill>
                <a:latin typeface="Proxima Nova"/>
                <a:ea typeface="Proxima Nova"/>
                <a:cs typeface="Proxima Nova"/>
              </a:rPr>
              <a:t>2</a:t>
            </a:r>
            <a:r>
              <a:rPr lang="pt-BR" sz="1600" dirty="0">
                <a:solidFill>
                  <a:srgbClr val="666666"/>
                </a:solidFill>
                <a:latin typeface="Proxima Nova"/>
                <a:ea typeface="Proxima Nova"/>
                <a:cs typeface="Proxima Nova"/>
              </a:rPr>
              <a:t> + n  &gt;= 2* n</a:t>
            </a:r>
            <a:r>
              <a:rPr lang="pt-BR" sz="1600" baseline="30000" dirty="0">
                <a:solidFill>
                  <a:srgbClr val="666666"/>
                </a:solidFill>
                <a:latin typeface="Proxima Nova"/>
                <a:ea typeface="Proxima Nova"/>
                <a:cs typeface="Proxima Nova"/>
              </a:rPr>
              <a:t>2</a:t>
            </a:r>
            <a:r>
              <a:rPr lang="pt-BR" sz="1600" dirty="0">
                <a:solidFill>
                  <a:srgbClr val="666666"/>
                </a:solidFill>
                <a:latin typeface="Proxima Nova"/>
                <a:ea typeface="Proxima Nova"/>
                <a:cs typeface="Proxima Nova"/>
              </a:rPr>
              <a:t> </a:t>
            </a:r>
          </a:p>
          <a:p>
            <a:pPr marL="0" indent="0">
              <a:buNone/>
            </a:pPr>
            <a:r>
              <a:rPr lang="pt-BR" sz="1600" dirty="0">
                <a:solidFill>
                  <a:srgbClr val="666666"/>
                </a:solidFill>
                <a:latin typeface="Proxima Nova"/>
                <a:ea typeface="Proxima Nova"/>
                <a:cs typeface="Proxima Nova"/>
              </a:rPr>
              <a:t>n &gt; 0</a:t>
            </a:r>
          </a:p>
          <a:p>
            <a:pPr marL="0" indent="0">
              <a:buNone/>
            </a:pPr>
            <a:r>
              <a:rPr lang="en-US" sz="1600" dirty="0">
                <a:solidFill>
                  <a:srgbClr val="666666"/>
                </a:solidFill>
                <a:latin typeface="Proxima Nova"/>
                <a:ea typeface="Proxima Nova"/>
                <a:cs typeface="Proxima Nova"/>
              </a:rPr>
              <a:t>For n&gt;0 we can obtain f(n) &gt; g(n).</a:t>
            </a:r>
          </a:p>
          <a:p>
            <a:pPr marL="0" indent="0">
              <a:buNone/>
            </a:pPr>
            <a:endParaRPr lang="en-US" sz="1600" dirty="0">
              <a:solidFill>
                <a:srgbClr val="666666"/>
              </a:solidFill>
              <a:latin typeface="Proxima Nova"/>
              <a:ea typeface="Proxima Nova"/>
              <a:cs typeface="Proxima Nova"/>
            </a:endParaRPr>
          </a:p>
          <a:p>
            <a:pPr marL="0" indent="0">
              <a:buNone/>
            </a:pPr>
            <a:r>
              <a:rPr lang="en-US" sz="1600" dirty="0">
                <a:solidFill>
                  <a:srgbClr val="666666"/>
                </a:solidFill>
                <a:latin typeface="Proxima Nova"/>
                <a:ea typeface="Proxima Nova"/>
                <a:cs typeface="Proxima Nova"/>
              </a:rPr>
              <a:t>2) f(n) = 5n</a:t>
            </a:r>
            <a:r>
              <a:rPr lang="en-US" sz="1600" baseline="30000" dirty="0">
                <a:solidFill>
                  <a:srgbClr val="666666"/>
                </a:solidFill>
                <a:latin typeface="Proxima Nova"/>
                <a:ea typeface="Proxima Nova"/>
                <a:cs typeface="Proxima Nova"/>
              </a:rPr>
              <a:t>2</a:t>
            </a:r>
            <a:r>
              <a:rPr lang="en-US" sz="1600" dirty="0">
                <a:solidFill>
                  <a:srgbClr val="666666"/>
                </a:solidFill>
                <a:latin typeface="Proxima Nova"/>
                <a:ea typeface="Proxima Nova"/>
                <a:cs typeface="Proxima Nova"/>
              </a:rPr>
              <a:t> , </a:t>
            </a:r>
            <a:r>
              <a:rPr lang="pt-BR" sz="1600" dirty="0">
                <a:solidFill>
                  <a:srgbClr val="666666"/>
                </a:solidFill>
                <a:latin typeface="Proxima Nova"/>
                <a:ea typeface="Proxima Nova"/>
                <a:cs typeface="Proxima Nova"/>
              </a:rPr>
              <a:t>Is f(n) </a:t>
            </a:r>
            <a:r>
              <a:rPr lang="el-GR" sz="1600" dirty="0">
                <a:solidFill>
                  <a:srgbClr val="666666"/>
                </a:solidFill>
                <a:latin typeface="Proxima Nova"/>
                <a:ea typeface="Proxima Nova"/>
                <a:cs typeface="Proxima Nova"/>
              </a:rPr>
              <a:t>Ω</a:t>
            </a:r>
            <a:r>
              <a:rPr lang="pt-BR" sz="1600" dirty="0">
                <a:solidFill>
                  <a:srgbClr val="666666"/>
                </a:solidFill>
                <a:latin typeface="Proxima Nova"/>
                <a:ea typeface="Proxima Nova"/>
                <a:cs typeface="Proxima Nova"/>
              </a:rPr>
              <a:t>(g(n))?</a:t>
            </a:r>
          </a:p>
          <a:p>
            <a:pPr marL="0" indent="0">
              <a:buNone/>
            </a:pPr>
            <a:r>
              <a:rPr lang="en-US" sz="1600" dirty="0">
                <a:solidFill>
                  <a:srgbClr val="666666"/>
                </a:solidFill>
                <a:latin typeface="Proxima Nova"/>
                <a:ea typeface="Proxima Nova"/>
                <a:cs typeface="Proxima Nova"/>
              </a:rPr>
              <a:t> 5n</a:t>
            </a:r>
            <a:r>
              <a:rPr lang="en-US" sz="1600" baseline="30000" dirty="0">
                <a:solidFill>
                  <a:srgbClr val="666666"/>
                </a:solidFill>
                <a:latin typeface="Proxima Nova"/>
                <a:ea typeface="Proxima Nova"/>
                <a:cs typeface="Proxima Nova"/>
              </a:rPr>
              <a:t>2</a:t>
            </a:r>
            <a:r>
              <a:rPr lang="en-US" sz="1600" dirty="0">
                <a:solidFill>
                  <a:srgbClr val="666666"/>
                </a:solidFill>
                <a:latin typeface="Proxima Nova"/>
                <a:ea typeface="Proxima Nova"/>
                <a:cs typeface="Proxima Nova"/>
              </a:rPr>
              <a:t>  &gt;= c*g(</a:t>
            </a:r>
            <a:r>
              <a:rPr lang="en-US" sz="1600" dirty="0">
                <a:solidFill>
                  <a:schemeClr val="tx1"/>
                </a:solidFill>
                <a:latin typeface="Times New Roman" panose="02020603050405020304" pitchFamily="18" charset="0"/>
                <a:cs typeface="Times New Roman" panose="02020603050405020304" pitchFamily="18" charset="0"/>
              </a:rPr>
              <a:t>__</a:t>
            </a:r>
            <a:r>
              <a:rPr lang="en-US" sz="1600" dirty="0">
                <a:solidFill>
                  <a:srgbClr val="666666"/>
                </a:solidFill>
                <a:latin typeface="Proxima Nova"/>
                <a:ea typeface="Proxima Nova"/>
                <a:cs typeface="Proxima Nova"/>
              </a:rPr>
              <a:t>)</a:t>
            </a:r>
          </a:p>
          <a:p>
            <a:pPr marL="0" indent="0">
              <a:buNone/>
            </a:pPr>
            <a:r>
              <a:rPr lang="en-US" sz="1600" dirty="0">
                <a:solidFill>
                  <a:srgbClr val="666666"/>
                </a:solidFill>
                <a:latin typeface="Proxima Nova"/>
                <a:ea typeface="Proxima Nova"/>
                <a:cs typeface="Proxima Nova"/>
              </a:rPr>
              <a:t> 5n</a:t>
            </a:r>
            <a:r>
              <a:rPr lang="en-US" sz="1600" baseline="30000" dirty="0">
                <a:solidFill>
                  <a:srgbClr val="666666"/>
                </a:solidFill>
                <a:latin typeface="Proxima Nova"/>
                <a:ea typeface="Proxima Nova"/>
                <a:cs typeface="Proxima Nova"/>
              </a:rPr>
              <a:t>2</a:t>
            </a:r>
            <a:r>
              <a:rPr lang="en-US" sz="1600" dirty="0">
                <a:solidFill>
                  <a:srgbClr val="666666"/>
                </a:solidFill>
                <a:latin typeface="Proxima Nova"/>
                <a:ea typeface="Proxima Nova"/>
                <a:cs typeface="Proxima Nova"/>
              </a:rPr>
              <a:t>  &gt;= c*n  </a:t>
            </a:r>
          </a:p>
          <a:p>
            <a:pPr marL="0" indent="0">
              <a:buNone/>
            </a:pPr>
            <a:r>
              <a:rPr lang="en-US" sz="1600" dirty="0">
                <a:solidFill>
                  <a:srgbClr val="666666"/>
                </a:solidFill>
                <a:latin typeface="Proxima Nova"/>
                <a:ea typeface="Proxima Nova"/>
                <a:cs typeface="Proxima Nova"/>
              </a:rPr>
              <a:t> 5n</a:t>
            </a:r>
            <a:r>
              <a:rPr lang="en-US" sz="1600" baseline="30000" dirty="0">
                <a:solidFill>
                  <a:srgbClr val="666666"/>
                </a:solidFill>
                <a:latin typeface="Proxima Nova"/>
                <a:ea typeface="Proxima Nova"/>
                <a:cs typeface="Proxima Nova"/>
              </a:rPr>
              <a:t>2</a:t>
            </a:r>
            <a:r>
              <a:rPr lang="en-US" sz="1600" dirty="0">
                <a:solidFill>
                  <a:srgbClr val="666666"/>
                </a:solidFill>
                <a:latin typeface="Proxima Nova"/>
                <a:ea typeface="Proxima Nova"/>
                <a:cs typeface="Proxima Nova"/>
              </a:rPr>
              <a:t>  &gt;= 1 *n</a:t>
            </a:r>
          </a:p>
          <a:p>
            <a:endParaRPr lang="pt-BR" sz="1600" dirty="0">
              <a:solidFill>
                <a:srgbClr val="666666"/>
              </a:solidFill>
              <a:latin typeface="Proxima Nova"/>
              <a:ea typeface="Proxima Nova"/>
              <a:cs typeface="Proxima Nova"/>
            </a:endParaRPr>
          </a:p>
          <a:p>
            <a:r>
              <a:rPr lang="pt-BR" sz="1600" dirty="0">
                <a:solidFill>
                  <a:srgbClr val="666666"/>
                </a:solidFill>
                <a:latin typeface="Proxima Nova"/>
                <a:ea typeface="Proxima Nova"/>
                <a:cs typeface="Proxima Nova"/>
              </a:rPr>
              <a:t>n &gt; 1, c=1</a:t>
            </a:r>
          </a:p>
        </p:txBody>
      </p:sp>
    </p:spTree>
    <p:extLst>
      <p:ext uri="{BB962C8B-B14F-4D97-AF65-F5344CB8AC3E}">
        <p14:creationId xmlns:p14="http://schemas.microsoft.com/office/powerpoint/2010/main" val="3534596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6" name="Google Shape;96;p17"/>
          <p:cNvPicPr preferRelativeResize="0"/>
          <p:nvPr/>
        </p:nvPicPr>
        <p:blipFill>
          <a:blip r:embed="rId4">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3" y="981729"/>
            <a:ext cx="3864431" cy="3385512"/>
          </a:xfrm>
          <a:prstGeom prst="rect">
            <a:avLst/>
          </a:prstGeom>
          <a:noFill/>
          <a:ln>
            <a:noFill/>
          </a:ln>
        </p:spPr>
        <p:txBody>
          <a:bodyPr spcFirstLastPara="1" wrap="square" lIns="91425" tIns="91425" rIns="91425" bIns="91425" anchor="t" anchorCtr="0">
            <a:spAutoFit/>
          </a:bodyPr>
          <a:lstStyle/>
          <a:p>
            <a:pPr algn="just"/>
            <a:r>
              <a:rPr lang="en-US" sz="1600" b="1" dirty="0">
                <a:solidFill>
                  <a:srgbClr val="666666"/>
                </a:solidFill>
                <a:latin typeface="Proxima Nova"/>
                <a:ea typeface="Proxima Nova"/>
                <a:cs typeface="Proxima Nova"/>
              </a:rPr>
              <a:t>Big- Theta </a:t>
            </a:r>
            <a:r>
              <a:rPr lang="en-IN" sz="1600" b="1" dirty="0">
                <a:solidFill>
                  <a:srgbClr val="666666"/>
                </a:solidFill>
                <a:latin typeface="Proxima Nova"/>
                <a:ea typeface="Proxima Nova"/>
                <a:cs typeface="Proxima Nova"/>
              </a:rPr>
              <a:t>(</a:t>
            </a:r>
            <a:r>
              <a:rPr lang="en-US" sz="1600" b="1" dirty="0">
                <a:solidFill>
                  <a:srgbClr val="666666"/>
                </a:solidFill>
                <a:latin typeface="Proxima Nova"/>
                <a:ea typeface="Proxima Nova"/>
                <a:cs typeface="Proxima Nova"/>
              </a:rPr>
              <a:t>Θ</a:t>
            </a:r>
            <a:r>
              <a:rPr lang="en-IN" sz="1600" b="1" dirty="0">
                <a:solidFill>
                  <a:srgbClr val="666666"/>
                </a:solidFill>
                <a:latin typeface="Proxima Nova"/>
                <a:ea typeface="Proxima Nova"/>
                <a:cs typeface="Proxima Nova"/>
              </a:rPr>
              <a:t>)</a:t>
            </a:r>
          </a:p>
          <a:p>
            <a:pPr algn="just"/>
            <a:endParaRPr lang="en-IN" sz="1600" b="1" dirty="0">
              <a:solidFill>
                <a:srgbClr val="666666"/>
              </a:solidFill>
              <a:latin typeface="Proxima Nova"/>
              <a:ea typeface="Proxima Nova"/>
              <a:cs typeface="Proxima Nova"/>
            </a:endParaRPr>
          </a:p>
          <a:p>
            <a:pPr algn="just"/>
            <a:r>
              <a:rPr lang="en-US" sz="1600" dirty="0">
                <a:solidFill>
                  <a:srgbClr val="666666"/>
                </a:solidFill>
                <a:latin typeface="Proxima Nova"/>
                <a:ea typeface="Proxima Nova"/>
                <a:cs typeface="Proxima Nova"/>
              </a:rPr>
              <a:t>Theta (Θ) denote the asymptotically tight bound (average case) on the growth rate of runtime of an algorithm. </a:t>
            </a:r>
          </a:p>
          <a:p>
            <a:pPr algn="just"/>
            <a:endParaRPr lang="en-US" sz="1600" dirty="0">
              <a:solidFill>
                <a:srgbClr val="666666"/>
              </a:solidFill>
              <a:latin typeface="Proxima Nova"/>
              <a:ea typeface="Proxima Nova"/>
              <a:cs typeface="Proxima Nova"/>
            </a:endParaRPr>
          </a:p>
          <a:p>
            <a:pPr algn="just"/>
            <a:r>
              <a:rPr lang="en-US" sz="1600" dirty="0">
                <a:solidFill>
                  <a:srgbClr val="666666"/>
                </a:solidFill>
                <a:latin typeface="Proxima Nova"/>
                <a:ea typeface="Proxima Nova"/>
                <a:cs typeface="Proxima Nova"/>
              </a:rPr>
              <a:t>f(n) is Θ(g(n)), </a:t>
            </a:r>
          </a:p>
          <a:p>
            <a:pPr algn="just"/>
            <a:r>
              <a:rPr lang="en-US" sz="1600" dirty="0">
                <a:solidFill>
                  <a:srgbClr val="666666"/>
                </a:solidFill>
                <a:latin typeface="Proxima Nova"/>
                <a:ea typeface="Proxima Nova"/>
                <a:cs typeface="Proxima Nova"/>
              </a:rPr>
              <a:t>if for some real constants c1, c2 and n</a:t>
            </a:r>
            <a:r>
              <a:rPr lang="en-US" sz="1600" baseline="-25000" dirty="0">
                <a:solidFill>
                  <a:srgbClr val="666666"/>
                </a:solidFill>
                <a:latin typeface="Proxima Nova"/>
                <a:ea typeface="Proxima Nova"/>
                <a:cs typeface="Proxima Nova"/>
              </a:rPr>
              <a:t>0</a:t>
            </a:r>
            <a:r>
              <a:rPr lang="en-US" sz="1600" dirty="0">
                <a:solidFill>
                  <a:srgbClr val="666666"/>
                </a:solidFill>
                <a:latin typeface="Proxima Nova"/>
                <a:ea typeface="Proxima Nova"/>
                <a:cs typeface="Proxima Nova"/>
              </a:rPr>
              <a:t> </a:t>
            </a:r>
          </a:p>
          <a:p>
            <a:pPr algn="just"/>
            <a:r>
              <a:rPr lang="en-US" sz="1600" dirty="0">
                <a:solidFill>
                  <a:srgbClr val="666666"/>
                </a:solidFill>
                <a:latin typeface="Proxima Nova"/>
                <a:ea typeface="Proxima Nova"/>
                <a:cs typeface="Proxima Nova"/>
              </a:rPr>
              <a:t>(c1 &gt; 0, c2 &gt; 0, n</a:t>
            </a:r>
            <a:r>
              <a:rPr lang="en-US" sz="1600" baseline="-25000" dirty="0">
                <a:solidFill>
                  <a:srgbClr val="666666"/>
                </a:solidFill>
                <a:latin typeface="Proxima Nova"/>
                <a:ea typeface="Proxima Nova"/>
                <a:cs typeface="Proxima Nova"/>
              </a:rPr>
              <a:t>0</a:t>
            </a:r>
            <a:r>
              <a:rPr lang="en-US" sz="1600" dirty="0">
                <a:solidFill>
                  <a:srgbClr val="666666"/>
                </a:solidFill>
                <a:latin typeface="Proxima Nova"/>
                <a:ea typeface="Proxima Nova"/>
                <a:cs typeface="Proxima Nova"/>
              </a:rPr>
              <a:t> &gt; 0), </a:t>
            </a:r>
          </a:p>
          <a:p>
            <a:pPr algn="just"/>
            <a:r>
              <a:rPr lang="en-US" sz="1600" dirty="0">
                <a:solidFill>
                  <a:srgbClr val="666666"/>
                </a:solidFill>
                <a:latin typeface="Proxima Nova"/>
                <a:ea typeface="Proxima Nova"/>
                <a:cs typeface="Proxima Nova"/>
              </a:rPr>
              <a:t>C1*g(n) &lt; f(n) &lt; c2*g(n) </a:t>
            </a:r>
          </a:p>
          <a:p>
            <a:pPr algn="just"/>
            <a:r>
              <a:rPr lang="en-US" sz="1600" dirty="0">
                <a:solidFill>
                  <a:srgbClr val="666666"/>
                </a:solidFill>
                <a:latin typeface="Proxima Nova"/>
                <a:ea typeface="Proxima Nova"/>
                <a:cs typeface="Proxima Nova"/>
              </a:rPr>
              <a:t>for every input size n (n &gt; n</a:t>
            </a:r>
            <a:r>
              <a:rPr lang="en-US" sz="1600" baseline="-25000" dirty="0">
                <a:solidFill>
                  <a:srgbClr val="666666"/>
                </a:solidFill>
                <a:latin typeface="Proxima Nova"/>
                <a:ea typeface="Proxima Nova"/>
                <a:cs typeface="Proxima Nova"/>
              </a:rPr>
              <a:t>0</a:t>
            </a:r>
            <a:r>
              <a:rPr lang="en-US" sz="1600" dirty="0">
                <a:solidFill>
                  <a:srgbClr val="666666"/>
                </a:solidFill>
                <a:latin typeface="Proxima Nova"/>
                <a:ea typeface="Proxima Nova"/>
                <a:cs typeface="Proxima Nova"/>
              </a:rPr>
              <a:t>).</a:t>
            </a:r>
          </a:p>
          <a:p>
            <a:endParaRPr lang="en-US"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a:solidFill>
                <a:srgbClr val="666666"/>
              </a:solidFill>
              <a:latin typeface="Proxima Nova"/>
              <a:ea typeface="Proxima Nova"/>
              <a:cs typeface="Proxima Nova"/>
            </a:endParaRPr>
          </a:p>
        </p:txBody>
      </p:sp>
      <p:pic>
        <p:nvPicPr>
          <p:cNvPr id="8196" name="Picture 4" descr="Asymptotic Analysis: Theta no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648" y="771930"/>
            <a:ext cx="3892271" cy="426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36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6" name="Google Shape;96;p17"/>
          <p:cNvPicPr preferRelativeResize="0"/>
          <p:nvPr/>
        </p:nvPicPr>
        <p:blipFill>
          <a:blip r:embed="rId4">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3" y="981729"/>
            <a:ext cx="7932998" cy="3508623"/>
          </a:xfrm>
          <a:prstGeom prst="rect">
            <a:avLst/>
          </a:prstGeom>
          <a:noFill/>
          <a:ln>
            <a:noFill/>
          </a:ln>
        </p:spPr>
        <p:txBody>
          <a:bodyPr spcFirstLastPara="1" wrap="square" lIns="91425" tIns="91425" rIns="91425" bIns="91425" anchor="t" anchorCtr="0">
            <a:spAutoFit/>
          </a:bodyPr>
          <a:lstStyle/>
          <a:p>
            <a:pPr algn="just"/>
            <a:r>
              <a:rPr lang="en-US" sz="1600" b="1" dirty="0">
                <a:solidFill>
                  <a:srgbClr val="666666"/>
                </a:solidFill>
                <a:latin typeface="Proxima Nova"/>
                <a:ea typeface="Proxima Nova"/>
                <a:cs typeface="Proxima Nova"/>
              </a:rPr>
              <a:t>Big- Theta </a:t>
            </a:r>
            <a:r>
              <a:rPr lang="en-IN" sz="1600" b="1" dirty="0">
                <a:solidFill>
                  <a:srgbClr val="666666"/>
                </a:solidFill>
                <a:latin typeface="Proxima Nova"/>
                <a:ea typeface="Proxima Nova"/>
                <a:cs typeface="Proxima Nova"/>
              </a:rPr>
              <a:t>(</a:t>
            </a:r>
            <a:r>
              <a:rPr lang="en-US" sz="1600" b="1" dirty="0">
                <a:solidFill>
                  <a:srgbClr val="666666"/>
                </a:solidFill>
                <a:latin typeface="Proxima Nova"/>
                <a:ea typeface="Proxima Nova"/>
                <a:cs typeface="Proxima Nova"/>
              </a:rPr>
              <a:t>Θ</a:t>
            </a:r>
            <a:r>
              <a:rPr lang="en-IN" sz="1600" b="1" dirty="0">
                <a:solidFill>
                  <a:srgbClr val="666666"/>
                </a:solidFill>
                <a:latin typeface="Proxima Nova"/>
                <a:ea typeface="Proxima Nova"/>
                <a:cs typeface="Proxima Nova"/>
              </a:rPr>
              <a:t>)</a:t>
            </a:r>
          </a:p>
          <a:p>
            <a:pPr algn="just"/>
            <a:endParaRPr lang="en-IN" sz="1600" b="1" dirty="0">
              <a:solidFill>
                <a:srgbClr val="666666"/>
              </a:solidFill>
              <a:latin typeface="Proxima Nova"/>
              <a:ea typeface="Proxima Nova"/>
              <a:cs typeface="Proxima Nova"/>
            </a:endParaRPr>
          </a:p>
          <a:p>
            <a:pPr marL="0" indent="0">
              <a:buNone/>
            </a:pPr>
            <a:r>
              <a:rPr lang="en-US" sz="1800" dirty="0">
                <a:solidFill>
                  <a:srgbClr val="666666"/>
                </a:solidFill>
                <a:latin typeface="Proxima Nova"/>
                <a:ea typeface="Proxima Nova"/>
                <a:cs typeface="Proxima Nova"/>
              </a:rPr>
              <a:t>Example : f(n) = 2n</a:t>
            </a:r>
            <a:r>
              <a:rPr lang="en-US" sz="1800" baseline="30000" dirty="0">
                <a:solidFill>
                  <a:srgbClr val="666666"/>
                </a:solidFill>
                <a:latin typeface="Proxima Nova"/>
                <a:ea typeface="Proxima Nova"/>
                <a:cs typeface="Proxima Nova"/>
              </a:rPr>
              <a:t>2</a:t>
            </a:r>
            <a:r>
              <a:rPr lang="en-US" sz="1800" dirty="0">
                <a:solidFill>
                  <a:srgbClr val="666666"/>
                </a:solidFill>
                <a:latin typeface="Proxima Nova"/>
                <a:ea typeface="Proxima Nova"/>
                <a:cs typeface="Proxima Nova"/>
              </a:rPr>
              <a:t>+n , </a:t>
            </a:r>
            <a:r>
              <a:rPr lang="pt-BR" sz="1800" dirty="0">
                <a:solidFill>
                  <a:srgbClr val="666666"/>
                </a:solidFill>
                <a:latin typeface="Proxima Nova"/>
                <a:ea typeface="Proxima Nova"/>
                <a:cs typeface="Proxima Nova"/>
              </a:rPr>
              <a:t>Is f(n) </a:t>
            </a:r>
            <a:r>
              <a:rPr lang="el-GR" sz="1800" dirty="0">
                <a:solidFill>
                  <a:srgbClr val="666666"/>
                </a:solidFill>
                <a:latin typeface="Proxima Nova"/>
                <a:ea typeface="Proxima Nova"/>
                <a:cs typeface="Proxima Nova"/>
              </a:rPr>
              <a:t>θ</a:t>
            </a:r>
            <a:r>
              <a:rPr lang="pt-BR" sz="1800" dirty="0">
                <a:solidFill>
                  <a:srgbClr val="666666"/>
                </a:solidFill>
                <a:latin typeface="Proxima Nova"/>
                <a:ea typeface="Proxima Nova"/>
                <a:cs typeface="Proxima Nova"/>
              </a:rPr>
              <a:t>(g(n</a:t>
            </a:r>
            <a:r>
              <a:rPr lang="pt-BR" sz="1800" baseline="30000" dirty="0">
                <a:solidFill>
                  <a:srgbClr val="666666"/>
                </a:solidFill>
                <a:latin typeface="Proxima Nova"/>
                <a:ea typeface="Proxima Nova"/>
                <a:cs typeface="Proxima Nova"/>
              </a:rPr>
              <a:t>2</a:t>
            </a:r>
            <a:r>
              <a:rPr lang="pt-BR" sz="1800" dirty="0">
                <a:solidFill>
                  <a:srgbClr val="666666"/>
                </a:solidFill>
                <a:latin typeface="Proxima Nova"/>
                <a:ea typeface="Proxima Nova"/>
                <a:cs typeface="Proxima Nova"/>
              </a:rPr>
              <a:t>))?</a:t>
            </a:r>
          </a:p>
          <a:p>
            <a:pPr marL="0" indent="0">
              <a:buNone/>
            </a:pPr>
            <a:endParaRPr lang="pt-BR" sz="1800" dirty="0">
              <a:solidFill>
                <a:srgbClr val="666666"/>
              </a:solidFill>
              <a:latin typeface="Proxima Nova"/>
              <a:ea typeface="Proxima Nova"/>
              <a:cs typeface="Proxima Nova"/>
            </a:endParaRPr>
          </a:p>
          <a:p>
            <a:pPr marL="0" indent="0">
              <a:buNone/>
            </a:pPr>
            <a:r>
              <a:rPr lang="pt-BR" sz="1800" dirty="0">
                <a:solidFill>
                  <a:srgbClr val="666666"/>
                </a:solidFill>
                <a:latin typeface="Proxima Nova"/>
                <a:ea typeface="Proxima Nova"/>
                <a:cs typeface="Proxima Nova"/>
              </a:rPr>
              <a:t>c1 *n</a:t>
            </a:r>
            <a:r>
              <a:rPr lang="pt-BR" sz="1800" baseline="30000" dirty="0">
                <a:solidFill>
                  <a:srgbClr val="666666"/>
                </a:solidFill>
                <a:latin typeface="Proxima Nova"/>
                <a:ea typeface="Proxima Nova"/>
                <a:cs typeface="Proxima Nova"/>
              </a:rPr>
              <a:t>2</a:t>
            </a:r>
            <a:r>
              <a:rPr lang="pt-BR" sz="1800" dirty="0">
                <a:solidFill>
                  <a:srgbClr val="666666"/>
                </a:solidFill>
                <a:latin typeface="Proxima Nova"/>
                <a:ea typeface="Proxima Nova"/>
                <a:cs typeface="Proxima Nova"/>
              </a:rPr>
              <a:t> &lt;= 2n</a:t>
            </a:r>
            <a:r>
              <a:rPr lang="pt-BR" sz="1800" baseline="30000" dirty="0">
                <a:solidFill>
                  <a:srgbClr val="666666"/>
                </a:solidFill>
                <a:latin typeface="Proxima Nova"/>
                <a:ea typeface="Proxima Nova"/>
                <a:cs typeface="Proxima Nova"/>
              </a:rPr>
              <a:t>2</a:t>
            </a:r>
            <a:r>
              <a:rPr lang="pt-BR" sz="1800" dirty="0">
                <a:solidFill>
                  <a:srgbClr val="666666"/>
                </a:solidFill>
                <a:latin typeface="Proxima Nova"/>
                <a:ea typeface="Proxima Nova"/>
                <a:cs typeface="Proxima Nova"/>
              </a:rPr>
              <a:t>+n &lt;= c2*n</a:t>
            </a:r>
            <a:r>
              <a:rPr lang="pt-BR" sz="1800" baseline="30000" dirty="0">
                <a:solidFill>
                  <a:srgbClr val="666666"/>
                </a:solidFill>
                <a:latin typeface="Proxima Nova"/>
                <a:ea typeface="Proxima Nova"/>
                <a:cs typeface="Proxima Nova"/>
              </a:rPr>
              <a:t>2</a:t>
            </a:r>
          </a:p>
          <a:p>
            <a:pPr marL="0" indent="0">
              <a:buNone/>
            </a:pPr>
            <a:endParaRPr lang="pt-BR" sz="1800" baseline="30000" dirty="0">
              <a:solidFill>
                <a:srgbClr val="666666"/>
              </a:solidFill>
              <a:latin typeface="Proxima Nova"/>
              <a:ea typeface="Proxima Nova"/>
              <a:cs typeface="Proxima Nova"/>
            </a:endParaRPr>
          </a:p>
          <a:p>
            <a:pPr marL="0" indent="0">
              <a:buNone/>
            </a:pPr>
            <a:r>
              <a:rPr lang="pt-BR" sz="1800" dirty="0">
                <a:solidFill>
                  <a:srgbClr val="666666"/>
                </a:solidFill>
                <a:latin typeface="Proxima Nova"/>
                <a:ea typeface="Proxima Nova"/>
                <a:cs typeface="Proxima Nova"/>
              </a:rPr>
              <a:t>c1 = 2, c2 = 3</a:t>
            </a:r>
          </a:p>
          <a:p>
            <a:pPr marL="0" indent="0">
              <a:buNone/>
            </a:pPr>
            <a:endParaRPr lang="pt-BR" sz="1800" dirty="0">
              <a:solidFill>
                <a:srgbClr val="666666"/>
              </a:solidFill>
              <a:latin typeface="Proxima Nova"/>
              <a:ea typeface="Proxima Nova"/>
              <a:cs typeface="Proxima Nova"/>
            </a:endParaRPr>
          </a:p>
          <a:p>
            <a:pPr marL="0" indent="0">
              <a:buNone/>
            </a:pPr>
            <a:r>
              <a:rPr lang="pt-BR" sz="1800" dirty="0">
                <a:solidFill>
                  <a:srgbClr val="666666"/>
                </a:solidFill>
                <a:latin typeface="Proxima Nova"/>
                <a:ea typeface="Proxima Nova"/>
                <a:cs typeface="Proxima Nova"/>
              </a:rPr>
              <a:t>2*n</a:t>
            </a:r>
            <a:r>
              <a:rPr lang="pt-BR" sz="1800" baseline="30000" dirty="0">
                <a:solidFill>
                  <a:srgbClr val="666666"/>
                </a:solidFill>
                <a:latin typeface="Proxima Nova"/>
                <a:ea typeface="Proxima Nova"/>
                <a:cs typeface="Proxima Nova"/>
              </a:rPr>
              <a:t>2</a:t>
            </a:r>
            <a:r>
              <a:rPr lang="pt-BR" sz="1800" dirty="0">
                <a:solidFill>
                  <a:srgbClr val="666666"/>
                </a:solidFill>
                <a:latin typeface="Proxima Nova"/>
                <a:ea typeface="Proxima Nova"/>
                <a:cs typeface="Proxima Nova"/>
              </a:rPr>
              <a:t>  &lt;=2n</a:t>
            </a:r>
            <a:r>
              <a:rPr lang="pt-BR" sz="1800" baseline="30000" dirty="0">
                <a:solidFill>
                  <a:srgbClr val="666666"/>
                </a:solidFill>
                <a:latin typeface="Proxima Nova"/>
                <a:ea typeface="Proxima Nova"/>
                <a:cs typeface="Proxima Nova"/>
              </a:rPr>
              <a:t>2</a:t>
            </a:r>
            <a:r>
              <a:rPr lang="pt-BR" sz="1800" dirty="0">
                <a:solidFill>
                  <a:srgbClr val="666666"/>
                </a:solidFill>
                <a:latin typeface="Proxima Nova"/>
                <a:ea typeface="Proxima Nova"/>
                <a:cs typeface="Proxima Nova"/>
              </a:rPr>
              <a:t>+n  &lt;= 3* n</a:t>
            </a:r>
            <a:r>
              <a:rPr lang="pt-BR" sz="1800" baseline="30000" dirty="0">
                <a:solidFill>
                  <a:srgbClr val="666666"/>
                </a:solidFill>
                <a:latin typeface="Proxima Nova"/>
                <a:ea typeface="Proxima Nova"/>
                <a:cs typeface="Proxima Nova"/>
              </a:rPr>
              <a:t>2</a:t>
            </a:r>
            <a:r>
              <a:rPr lang="pt-BR" sz="1800" dirty="0">
                <a:solidFill>
                  <a:srgbClr val="666666"/>
                </a:solidFill>
                <a:latin typeface="Proxima Nova"/>
                <a:ea typeface="Proxima Nova"/>
                <a:cs typeface="Proxima Nova"/>
              </a:rPr>
              <a:t> </a:t>
            </a:r>
          </a:p>
          <a:p>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619698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AMORTIZED ANALYSIS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2646848"/>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Amortized Analysis is used for algorithms where an occasional operation is very slow, but most of the other operations are faster. In Amortized Analysis, we analyse a sequence of operations and guarantee a worst-case average time that is lower than the worst-case time of a particularly expensive operation.</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There are three different approaches to amortized analysis:</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Aggregate method</a:t>
            </a: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Accounting method</a:t>
            </a: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Potential method</a:t>
            </a:r>
          </a:p>
        </p:txBody>
      </p:sp>
    </p:spTree>
    <p:extLst>
      <p:ext uri="{BB962C8B-B14F-4D97-AF65-F5344CB8AC3E}">
        <p14:creationId xmlns:p14="http://schemas.microsoft.com/office/powerpoint/2010/main" val="269380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AMORTIZED ANALYSIS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2893069"/>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The Augmented Stack</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Consider a stack S that has the following operations:</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Push(S, x) pushes an element x onto the stack S</a:t>
            </a: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Pop(S) pops the top element x of S and returns x</a:t>
            </a:r>
          </a:p>
          <a:p>
            <a:pPr marL="285750" indent="-285750" algn="just">
              <a:buFont typeface="Arial" panose="020B0604020202020204" pitchFamily="34" charset="0"/>
              <a:buChar char="•"/>
            </a:pPr>
            <a:r>
              <a:rPr lang="en-IN" sz="1600" dirty="0" err="1">
                <a:solidFill>
                  <a:srgbClr val="666666"/>
                </a:solidFill>
                <a:latin typeface="Proxima Nova"/>
                <a:ea typeface="Proxima Nova"/>
                <a:cs typeface="Proxima Nova"/>
              </a:rPr>
              <a:t>Multipop</a:t>
            </a:r>
            <a:r>
              <a:rPr lang="en-IN" sz="1600" dirty="0">
                <a:solidFill>
                  <a:srgbClr val="666666"/>
                </a:solidFill>
                <a:latin typeface="Proxima Nova"/>
                <a:ea typeface="Proxima Nova"/>
                <a:cs typeface="Proxima Nova"/>
              </a:rPr>
              <a:t>(S, k) pops the min(k, S) top elements of S</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Running time: Push(</a:t>
            </a:r>
            <a:r>
              <a:rPr lang="en-IN" sz="1600" dirty="0" err="1">
                <a:solidFill>
                  <a:srgbClr val="666666"/>
                </a:solidFill>
                <a:latin typeface="Proxima Nova"/>
                <a:ea typeface="Proxima Nova"/>
                <a:cs typeface="Proxima Nova"/>
              </a:rPr>
              <a:t>S,x</a:t>
            </a:r>
            <a:r>
              <a:rPr lang="en-IN" sz="1600" dirty="0">
                <a:solidFill>
                  <a:srgbClr val="666666"/>
                </a:solidFill>
                <a:latin typeface="Proxima Nova"/>
                <a:ea typeface="Proxima Nova"/>
                <a:cs typeface="Proxima Nova"/>
              </a:rPr>
              <a:t>) is O(1), Pop(S) is O(1),</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err="1">
                <a:solidFill>
                  <a:srgbClr val="666666"/>
                </a:solidFill>
                <a:latin typeface="Proxima Nova"/>
                <a:ea typeface="Proxima Nova"/>
                <a:cs typeface="Proxima Nova"/>
              </a:rPr>
              <a:t>Multipop</a:t>
            </a:r>
            <a:r>
              <a:rPr lang="en-IN" sz="1600" dirty="0">
                <a:solidFill>
                  <a:srgbClr val="666666"/>
                </a:solidFill>
                <a:latin typeface="Proxima Nova"/>
                <a:ea typeface="Proxima Nova"/>
                <a:cs typeface="Proxima Nova"/>
              </a:rPr>
              <a:t>(</a:t>
            </a:r>
            <a:r>
              <a:rPr lang="en-IN" sz="1600" dirty="0" err="1">
                <a:solidFill>
                  <a:srgbClr val="666666"/>
                </a:solidFill>
                <a:latin typeface="Proxima Nova"/>
                <a:ea typeface="Proxima Nova"/>
                <a:cs typeface="Proxima Nova"/>
              </a:rPr>
              <a:t>S,k</a:t>
            </a:r>
            <a:r>
              <a:rPr lang="en-IN" sz="1600" dirty="0">
                <a:solidFill>
                  <a:srgbClr val="666666"/>
                </a:solidFill>
                <a:latin typeface="Proxima Nova"/>
                <a:ea typeface="Proxima Nova"/>
                <a:cs typeface="Proxima Nova"/>
              </a:rPr>
              <a:t>) is O(min(</a:t>
            </a:r>
            <a:r>
              <a:rPr lang="en-IN" sz="1600" dirty="0" err="1">
                <a:solidFill>
                  <a:srgbClr val="666666"/>
                </a:solidFill>
                <a:latin typeface="Proxima Nova"/>
                <a:ea typeface="Proxima Nova"/>
                <a:cs typeface="Proxima Nova"/>
              </a:rPr>
              <a:t>k,S</a:t>
            </a:r>
            <a:r>
              <a:rPr lang="en-IN" sz="1600" dirty="0">
                <a:solidFill>
                  <a:srgbClr val="666666"/>
                </a:solidFill>
                <a:latin typeface="Proxima Nova"/>
                <a:ea typeface="Proxima Nova"/>
                <a:cs typeface="Proxima Nova"/>
              </a:rPr>
              <a:t>))</a:t>
            </a:r>
          </a:p>
        </p:txBody>
      </p:sp>
    </p:spTree>
    <p:extLst>
      <p:ext uri="{BB962C8B-B14F-4D97-AF65-F5344CB8AC3E}">
        <p14:creationId xmlns:p14="http://schemas.microsoft.com/office/powerpoint/2010/main" val="423229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5" y="134250"/>
            <a:ext cx="1743600"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OUTLINE</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4062620"/>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Characteristics of Algorithm</a:t>
            </a:r>
          </a:p>
          <a:p>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The efficient algorithm, Average, Best and Worst case analysis</a:t>
            </a:r>
          </a:p>
          <a:p>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Asymptotic Notations (Big Oh, Big Theta, Big Omega)</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Amortized analysis</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Master Method</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Sorting Algorithms and analysis: Bubble sort, Selection sort, Insertion sort, Shell sort, Heap sort</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Sorting in linear time : Bucket sort, Radix sort, Counting sort</a:t>
            </a:r>
            <a:endParaRPr lang="en-IN" sz="1800" dirty="0">
              <a:solidFill>
                <a:srgbClr val="666666"/>
              </a:solidFill>
              <a:latin typeface="Proxima Nova"/>
              <a:ea typeface="Proxima Nova"/>
              <a:cs typeface="Proxima Nova"/>
              <a:sym typeface="Proxima Nova"/>
            </a:endParaRPr>
          </a:p>
        </p:txBody>
      </p:sp>
    </p:spTree>
    <p:extLst>
      <p:ext uri="{BB962C8B-B14F-4D97-AF65-F5344CB8AC3E}">
        <p14:creationId xmlns:p14="http://schemas.microsoft.com/office/powerpoint/2010/main" val="1089402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AMORTIZED ANALYSIS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631733"/>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Aggregate Method</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Suppose that a sequence of n operations takes T(n) time.</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Then the amortized cost per operation is defined to be T(n)/n.</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The amortized cost applies to each operation, even when there are several different types of operations.</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In a sequence of n operations, the stack never holds more than n elements. Thus, the cost of a </a:t>
            </a:r>
            <a:r>
              <a:rPr lang="en-IN" sz="1600" dirty="0" err="1">
                <a:solidFill>
                  <a:srgbClr val="666666"/>
                </a:solidFill>
                <a:latin typeface="Proxima Nova"/>
                <a:ea typeface="Proxima Nova"/>
                <a:cs typeface="Proxima Nova"/>
              </a:rPr>
              <a:t>multipop</a:t>
            </a:r>
            <a:r>
              <a:rPr lang="en-IN" sz="1600" dirty="0">
                <a:solidFill>
                  <a:srgbClr val="666666"/>
                </a:solidFill>
                <a:latin typeface="Proxima Nova"/>
                <a:ea typeface="Proxima Nova"/>
                <a:cs typeface="Proxima Nova"/>
              </a:rPr>
              <a:t> operation is O(n).</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It follows that the worst-case running time of any sequence of n stack operations is O(n^2). However, this is an over-estimate!</a:t>
            </a:r>
          </a:p>
        </p:txBody>
      </p:sp>
    </p:spTree>
    <p:extLst>
      <p:ext uri="{BB962C8B-B14F-4D97-AF65-F5344CB8AC3E}">
        <p14:creationId xmlns:p14="http://schemas.microsoft.com/office/powerpoint/2010/main" val="2135057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AMORTIZED ANALYSIS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1908184"/>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600" b="1" dirty="0">
                <a:solidFill>
                  <a:srgbClr val="666666"/>
                </a:solidFill>
                <a:latin typeface="Proxima Nova"/>
                <a:ea typeface="Proxima Nova"/>
                <a:cs typeface="Proxima Nova"/>
              </a:rPr>
              <a:t>The total number of pops or </a:t>
            </a:r>
            <a:r>
              <a:rPr lang="en-IN" sz="1600" b="1" dirty="0" err="1">
                <a:solidFill>
                  <a:srgbClr val="666666"/>
                </a:solidFill>
                <a:latin typeface="Proxima Nova"/>
                <a:ea typeface="Proxima Nova"/>
                <a:cs typeface="Proxima Nova"/>
              </a:rPr>
              <a:t>multipops</a:t>
            </a:r>
            <a:r>
              <a:rPr lang="en-IN" sz="1600" b="1" dirty="0">
                <a:solidFill>
                  <a:srgbClr val="666666"/>
                </a:solidFill>
                <a:latin typeface="Proxima Nova"/>
                <a:ea typeface="Proxima Nova"/>
                <a:cs typeface="Proxima Nova"/>
              </a:rPr>
              <a:t> in the entire sequence of operations is &lt;= the total number of pushes.</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Suppose that the maximum number of Push operations in the sequence is n. So the time for entire sequence is O(n).</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Amortized cost per operation: O(n)/n = O(1).</a:t>
            </a:r>
          </a:p>
        </p:txBody>
      </p:sp>
    </p:spTree>
    <p:extLst>
      <p:ext uri="{BB962C8B-B14F-4D97-AF65-F5344CB8AC3E}">
        <p14:creationId xmlns:p14="http://schemas.microsoft.com/office/powerpoint/2010/main" val="1379242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AMORTIZED ANALYSIS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2646848"/>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Accounting Method</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We assign an amortized cost to each operation, where the actual cost might be lower or higher than the amortized cost.</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The sum of all the amortized costs in a sequence must be at least the sum of all the actual costs, since we would like to bound the total cost of the sequence by the sum of amortized costs.</a:t>
            </a:r>
          </a:p>
          <a:p>
            <a:pPr marL="285750" indent="-285750" algn="just">
              <a:buFont typeface="Arial" panose="020B0604020202020204" pitchFamily="34" charset="0"/>
              <a:buChar char="•"/>
            </a:pPr>
            <a:endParaRPr lang="en-IN" sz="16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600" dirty="0">
                <a:solidFill>
                  <a:srgbClr val="666666"/>
                </a:solidFill>
                <a:latin typeface="Proxima Nova"/>
                <a:ea typeface="Proxima Nova"/>
                <a:cs typeface="Proxima Nova"/>
              </a:rPr>
              <a:t>How can we ensure this </a:t>
            </a:r>
            <a:r>
              <a:rPr lang="en-IN" sz="1600">
                <a:solidFill>
                  <a:srgbClr val="666666"/>
                </a:solidFill>
                <a:latin typeface="Proxima Nova"/>
                <a:ea typeface="Proxima Nova"/>
                <a:cs typeface="Proxima Nova"/>
              </a:rPr>
              <a:t>property?</a:t>
            </a:r>
            <a:endParaRPr lang="en-IN" sz="16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3423266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AMORTIZED ANALYSIS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2400627"/>
          </a:xfrm>
          <a:prstGeom prst="rect">
            <a:avLst/>
          </a:prstGeom>
          <a:noFill/>
          <a:ln>
            <a:noFill/>
          </a:ln>
        </p:spPr>
        <p:txBody>
          <a:bodyPr spcFirstLastPara="1" wrap="square" lIns="91425" tIns="91425" rIns="91425" bIns="91425" anchor="t" anchorCtr="0">
            <a:spAutoFit/>
          </a:bodyPr>
          <a:lstStyle/>
          <a:p>
            <a:pPr algn="just"/>
            <a:r>
              <a:rPr lang="en-IN" sz="1600" dirty="0">
                <a:solidFill>
                  <a:srgbClr val="666666"/>
                </a:solidFill>
                <a:latin typeface="Proxima Nova"/>
                <a:ea typeface="Proxima Nova"/>
                <a:cs typeface="Proxima Nova"/>
              </a:rPr>
              <a:t>For each operation in the sequence, we have</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if the </a:t>
            </a:r>
            <a:r>
              <a:rPr lang="en-IN" sz="1600" b="1" dirty="0">
                <a:solidFill>
                  <a:srgbClr val="666666"/>
                </a:solidFill>
                <a:latin typeface="Proxima Nova"/>
                <a:ea typeface="Proxima Nova"/>
                <a:cs typeface="Proxima Nova"/>
              </a:rPr>
              <a:t>amortized cost &gt; actual cost </a:t>
            </a:r>
            <a:r>
              <a:rPr lang="en-IN" sz="1600" dirty="0">
                <a:solidFill>
                  <a:srgbClr val="666666"/>
                </a:solidFill>
                <a:latin typeface="Proxima Nova"/>
                <a:ea typeface="Proxima Nova"/>
                <a:cs typeface="Proxima Nova"/>
              </a:rPr>
              <a:t>then the difference is stored as a credit with an object in the data structure.</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if the </a:t>
            </a:r>
            <a:r>
              <a:rPr lang="en-IN" sz="1600" b="1" dirty="0">
                <a:solidFill>
                  <a:srgbClr val="666666"/>
                </a:solidFill>
                <a:latin typeface="Proxima Nova"/>
                <a:ea typeface="Proxima Nova"/>
                <a:cs typeface="Proxima Nova"/>
              </a:rPr>
              <a:t>amortized cost &lt; actual cost </a:t>
            </a:r>
            <a:r>
              <a:rPr lang="en-IN" sz="1600" dirty="0">
                <a:solidFill>
                  <a:srgbClr val="666666"/>
                </a:solidFill>
                <a:latin typeface="Proxima Nova"/>
                <a:ea typeface="Proxima Nova"/>
                <a:cs typeface="Proxima Nova"/>
              </a:rPr>
              <a:t>then use stored credits to make up for the difference.</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We have to use stored credit when amortized cost is less than actual cost to make up for the difference, so that sum of costs is always nonnegative.</a:t>
            </a:r>
          </a:p>
        </p:txBody>
      </p:sp>
    </p:spTree>
    <p:extLst>
      <p:ext uri="{BB962C8B-B14F-4D97-AF65-F5344CB8AC3E}">
        <p14:creationId xmlns:p14="http://schemas.microsoft.com/office/powerpoint/2010/main" val="1196063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AMORTIZED ANALYSIS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81729"/>
            <a:ext cx="8212950" cy="3631733"/>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Accounting Method for stack</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Let us use the following amortized costs: </a:t>
            </a:r>
          </a:p>
          <a:p>
            <a:pPr algn="just"/>
            <a:r>
              <a:rPr lang="en-IN" sz="1600" dirty="0">
                <a:solidFill>
                  <a:srgbClr val="666666"/>
                </a:solidFill>
                <a:latin typeface="Proxima Nova"/>
                <a:ea typeface="Proxima Nova"/>
                <a:cs typeface="Proxima Nova"/>
              </a:rPr>
              <a:t>Push: 2 </a:t>
            </a:r>
          </a:p>
          <a:p>
            <a:pPr algn="just"/>
            <a:r>
              <a:rPr lang="en-IN" sz="1600" dirty="0">
                <a:solidFill>
                  <a:srgbClr val="666666"/>
                </a:solidFill>
                <a:latin typeface="Proxima Nova"/>
                <a:ea typeface="Proxima Nova"/>
                <a:cs typeface="Proxima Nova"/>
              </a:rPr>
              <a:t>Pop: 0 </a:t>
            </a:r>
          </a:p>
          <a:p>
            <a:pPr algn="just"/>
            <a:r>
              <a:rPr lang="en-IN" sz="1600" dirty="0" err="1">
                <a:solidFill>
                  <a:srgbClr val="666666"/>
                </a:solidFill>
                <a:latin typeface="Proxima Nova"/>
                <a:ea typeface="Proxima Nova"/>
                <a:cs typeface="Proxima Nova"/>
              </a:rPr>
              <a:t>Multipop</a:t>
            </a:r>
            <a:r>
              <a:rPr lang="en-IN" sz="1600" dirty="0">
                <a:solidFill>
                  <a:srgbClr val="666666"/>
                </a:solidFill>
                <a:latin typeface="Proxima Nova"/>
                <a:ea typeface="Proxima Nova"/>
                <a:cs typeface="Proxima Nova"/>
              </a:rPr>
              <a:t>: 0 </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The Push operation has cost 1; the additional 1 is stored as credit with the pushed element. </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There is always enough credit to pay for each operation. </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Each amortized cost is O(1) </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Thus, the cost of the entire sequence of n operations is O(n)</a:t>
            </a:r>
          </a:p>
        </p:txBody>
      </p:sp>
    </p:spTree>
    <p:extLst>
      <p:ext uri="{BB962C8B-B14F-4D97-AF65-F5344CB8AC3E}">
        <p14:creationId xmlns:p14="http://schemas.microsoft.com/office/powerpoint/2010/main" val="16093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AMORTIZED ANALYSIS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81729"/>
            <a:ext cx="8212950" cy="4124176"/>
          </a:xfrm>
          <a:prstGeom prst="rect">
            <a:avLst/>
          </a:prstGeom>
          <a:noFill/>
          <a:ln>
            <a:noFill/>
          </a:ln>
        </p:spPr>
        <p:txBody>
          <a:bodyPr spcFirstLastPara="1" wrap="square" lIns="91425" tIns="91425" rIns="91425" bIns="91425" anchor="t" anchorCtr="0">
            <a:spAutoFit/>
          </a:bodyPr>
          <a:lstStyle/>
          <a:p>
            <a:pPr algn="just"/>
            <a:r>
              <a:rPr lang="en-IN" sz="1600" b="1" dirty="0">
                <a:solidFill>
                  <a:srgbClr val="666666"/>
                </a:solidFill>
                <a:latin typeface="Proxima Nova"/>
                <a:ea typeface="Proxima Nova"/>
                <a:cs typeface="Proxima Nova"/>
              </a:rPr>
              <a:t>Potential Method</a:t>
            </a:r>
          </a:p>
          <a:p>
            <a:endParaRPr lang="en-IN" sz="1600" dirty="0"/>
          </a:p>
          <a:p>
            <a:r>
              <a:rPr lang="en-IN" sz="1600" dirty="0"/>
              <a:t>in this we use some potential energy to pay for future operation. Instead of associating potential with specific object we can associate potential with whole DS. </a:t>
            </a:r>
          </a:p>
          <a:p>
            <a:endParaRPr lang="en-IN" sz="1600" dirty="0"/>
          </a:p>
          <a:p>
            <a:r>
              <a:rPr lang="en-IN" sz="1600" dirty="0"/>
              <a:t>𝐭𝐢′=𝐭𝐢+ 𝛗(𝐃𝐢) − 𝛗(𝐃𝐢−𝟏) </a:t>
            </a:r>
          </a:p>
          <a:p>
            <a:endParaRPr lang="en-IN" sz="1600" dirty="0"/>
          </a:p>
          <a:p>
            <a:r>
              <a:rPr lang="en-IN" sz="1600" dirty="0"/>
              <a:t>(Actual cost + potential change) </a:t>
            </a:r>
          </a:p>
          <a:p>
            <a:endParaRPr lang="en-IN" sz="1600" dirty="0"/>
          </a:p>
          <a:p>
            <a:r>
              <a:rPr lang="en-IN" sz="1600" dirty="0"/>
              <a:t>Where, Di = cost of </a:t>
            </a:r>
            <a:r>
              <a:rPr lang="en-IN" sz="1600" dirty="0" err="1"/>
              <a:t>ith</a:t>
            </a:r>
            <a:r>
              <a:rPr lang="en-IN" sz="1600" dirty="0"/>
              <a:t> operation </a:t>
            </a:r>
          </a:p>
          <a:p>
            <a:endParaRPr lang="en-IN" sz="1600" dirty="0"/>
          </a:p>
          <a:p>
            <a:r>
              <a:rPr lang="az-Cyrl-AZ" sz="1600" dirty="0"/>
              <a:t>Ф(</a:t>
            </a:r>
            <a:r>
              <a:rPr lang="en-IN" sz="1600" dirty="0"/>
              <a:t>Di) = potential of Di </a:t>
            </a:r>
          </a:p>
          <a:p>
            <a:endParaRPr lang="en-IN" sz="1600" dirty="0"/>
          </a:p>
          <a:p>
            <a:r>
              <a:rPr lang="en-IN" sz="1600" dirty="0" err="1"/>
              <a:t>ti</a:t>
            </a:r>
            <a:r>
              <a:rPr lang="en-IN" sz="1600" dirty="0"/>
              <a:t>` = amortized cost with </a:t>
            </a:r>
            <a:r>
              <a:rPr lang="en-IN" sz="1600" dirty="0" err="1"/>
              <a:t>ith</a:t>
            </a:r>
            <a:r>
              <a:rPr lang="en-IN" sz="1600" dirty="0"/>
              <a:t> operation </a:t>
            </a:r>
          </a:p>
          <a:p>
            <a:endParaRPr lang="en-IN" sz="1600" dirty="0"/>
          </a:p>
          <a:p>
            <a:r>
              <a:rPr lang="en-IN" sz="1600" dirty="0" err="1"/>
              <a:t>ti</a:t>
            </a:r>
            <a:r>
              <a:rPr lang="en-IN" sz="1600" dirty="0"/>
              <a:t> = actual cost </a:t>
            </a:r>
            <a:endParaRPr lang="en-IN" sz="16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1714103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SORTING ALGORITHMS AND ANALYSIS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2954625"/>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A Sorting algorithm is an algorithm that puts elements of a list/array into an order. </a:t>
            </a: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i.e. : Bubble sort, Selection sort, Insertion sort, Shell sort, Heap sort</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Real life examples : </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The contact list in your phone.</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While shopping online, you sort items based on your choice, that is, price low to high or high to low, ratings, etc.</a:t>
            </a:r>
          </a:p>
        </p:txBody>
      </p:sp>
    </p:spTree>
    <p:extLst>
      <p:ext uri="{BB962C8B-B14F-4D97-AF65-F5344CB8AC3E}">
        <p14:creationId xmlns:p14="http://schemas.microsoft.com/office/powerpoint/2010/main" val="41632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992003"/>
            <a:ext cx="8334893" cy="4154953"/>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Bubble sort is a simple sorting algorithm.</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In this algorithm </a:t>
            </a:r>
            <a:r>
              <a:rPr lang="en-IN" sz="1800" b="1" dirty="0">
                <a:solidFill>
                  <a:srgbClr val="666666"/>
                </a:solidFill>
                <a:latin typeface="Proxima Nova"/>
                <a:ea typeface="Proxima Nova"/>
                <a:cs typeface="Proxima Nova"/>
              </a:rPr>
              <a:t>each pair of adjacent elements </a:t>
            </a:r>
            <a:r>
              <a:rPr lang="en-IN" sz="1800" dirty="0">
                <a:solidFill>
                  <a:srgbClr val="666666"/>
                </a:solidFill>
                <a:latin typeface="Proxima Nova"/>
                <a:ea typeface="Proxima Nova"/>
                <a:cs typeface="Proxima Nova"/>
              </a:rPr>
              <a:t>is compared and the elements are swapped if they are not in order.</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It is called bubble sort because the movement of array elements is just like the movement of air bubbles in the water. </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Bubbles in water rise up to the surface; similarly, the array elements in bubble sort move to the end in each iteration.</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This algorithm is not suitable for large data sets as its average and worst case complexity are of </a:t>
            </a:r>
            <a:r>
              <a:rPr lang="en-IN" sz="1800" dirty="0">
                <a:solidFill>
                  <a:schemeClr val="tx1"/>
                </a:solidFill>
                <a:latin typeface="Proxima Nova"/>
                <a:ea typeface="Proxima Nova"/>
                <a:cs typeface="Proxima Nova"/>
              </a:rPr>
              <a:t>Ο(</a:t>
            </a:r>
            <a:r>
              <a:rPr lang="en-IN" sz="1800" dirty="0">
                <a:solidFill>
                  <a:schemeClr val="tx1"/>
                </a:solidFill>
                <a:latin typeface="Proxima Nova" panose="020B0604020202020204" charset="0"/>
              </a:rPr>
              <a:t>n</a:t>
            </a:r>
            <a:r>
              <a:rPr lang="en-IN" sz="1800" baseline="30000" dirty="0">
                <a:solidFill>
                  <a:schemeClr val="tx1"/>
                </a:solidFill>
                <a:latin typeface="Proxima Nova" panose="020B0604020202020204" charset="0"/>
              </a:rPr>
              <a:t>2</a:t>
            </a:r>
            <a:r>
              <a:rPr lang="en-IN" sz="1800" dirty="0">
                <a:solidFill>
                  <a:schemeClr val="tx1"/>
                </a:solidFill>
                <a:latin typeface="Proxima Nova"/>
                <a:ea typeface="Proxima Nova"/>
                <a:cs typeface="Proxima Nova"/>
              </a:rPr>
              <a:t>)</a:t>
            </a:r>
            <a:r>
              <a:rPr lang="en-IN" sz="1800" dirty="0">
                <a:solidFill>
                  <a:srgbClr val="666666"/>
                </a:solidFill>
                <a:latin typeface="Proxima Nova"/>
                <a:ea typeface="Proxima Nova"/>
                <a:cs typeface="Proxima Nova"/>
              </a:rPr>
              <a:t> where n is the number of items.</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1857587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992003"/>
            <a:ext cx="8334893" cy="3231624"/>
          </a:xfrm>
          <a:prstGeom prst="rect">
            <a:avLst/>
          </a:prstGeom>
          <a:noFill/>
          <a:ln>
            <a:noFill/>
          </a:ln>
        </p:spPr>
        <p:txBody>
          <a:bodyPr spcFirstLastPara="1" wrap="square" lIns="91425" tIns="91425" rIns="91425" bIns="91425" anchor="t" anchorCtr="0">
            <a:spAutoFit/>
          </a:bodyPr>
          <a:lstStyle/>
          <a:p>
            <a:pPr algn="just"/>
            <a:r>
              <a:rPr lang="en-IN" sz="1800" b="1" dirty="0">
                <a:solidFill>
                  <a:srgbClr val="666666"/>
                </a:solidFill>
                <a:latin typeface="Proxima Nova"/>
                <a:ea typeface="Proxima Nova"/>
                <a:cs typeface="Proxima Nova"/>
              </a:rPr>
              <a:t>Bubble Sort Algorithm</a:t>
            </a:r>
          </a:p>
          <a:p>
            <a:pPr algn="just"/>
            <a:endParaRPr lang="en-IN" sz="1800" dirty="0">
              <a:solidFill>
                <a:srgbClr val="666666"/>
              </a:solidFill>
              <a:latin typeface="Proxima Nova"/>
              <a:ea typeface="Proxima Nova"/>
              <a:cs typeface="Proxima Nova"/>
            </a:endParaRPr>
          </a:p>
          <a:p>
            <a:pPr marL="342900" indent="-342900" algn="just">
              <a:buFont typeface="+mj-lt"/>
              <a:buAutoNum type="arabicPeriod"/>
            </a:pPr>
            <a:r>
              <a:rPr lang="en-US" sz="1800" dirty="0">
                <a:solidFill>
                  <a:srgbClr val="666666"/>
                </a:solidFill>
                <a:latin typeface="Proxima Nova"/>
                <a:ea typeface="Proxima Nova"/>
                <a:cs typeface="Proxima Nova"/>
              </a:rPr>
              <a:t>Starting with the first element(index = 0), compare the current element with the next element of the array.</a:t>
            </a:r>
          </a:p>
          <a:p>
            <a:pPr marL="342900" indent="-342900" algn="just">
              <a:buFont typeface="+mj-lt"/>
              <a:buAutoNum type="arabicPeriod"/>
            </a:pPr>
            <a:r>
              <a:rPr lang="en-US" sz="1800" dirty="0">
                <a:solidFill>
                  <a:srgbClr val="666666"/>
                </a:solidFill>
                <a:latin typeface="Proxima Nova"/>
                <a:ea typeface="Proxima Nova"/>
                <a:cs typeface="Proxima Nova"/>
              </a:rPr>
              <a:t>If the current element is greater than the next element of the array, swap them.</a:t>
            </a:r>
          </a:p>
          <a:p>
            <a:pPr marL="342900" indent="-342900" algn="just">
              <a:buFont typeface="+mj-lt"/>
              <a:buAutoNum type="arabicPeriod"/>
            </a:pPr>
            <a:r>
              <a:rPr lang="en-US" sz="1800" dirty="0">
                <a:solidFill>
                  <a:srgbClr val="666666"/>
                </a:solidFill>
                <a:latin typeface="Proxima Nova"/>
                <a:ea typeface="Proxima Nova"/>
                <a:cs typeface="Proxima Nova"/>
              </a:rPr>
              <a:t>If the current element is less than the next element, move to the next element. Repeat Step 1.</a:t>
            </a:r>
          </a:p>
          <a:p>
            <a:pPr marL="285750" indent="-285750" algn="just">
              <a:buFont typeface="Arial" panose="020B0604020202020204" pitchFamily="34" charset="0"/>
              <a:buChar char="•"/>
            </a:pPr>
            <a:endParaRPr lang="en-US"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If we have total N </a:t>
            </a:r>
            <a:r>
              <a:rPr lang="en-US" sz="1800" dirty="0">
                <a:solidFill>
                  <a:srgbClr val="666666"/>
                </a:solidFill>
                <a:latin typeface="Proxima Nova"/>
                <a:ea typeface="Proxima Nova"/>
                <a:cs typeface="Proxima Nova"/>
              </a:rPr>
              <a:t>elements, then we need to repeat this process for N-1 </a:t>
            </a:r>
            <a:r>
              <a:rPr lang="en-IN" sz="1800" dirty="0">
                <a:solidFill>
                  <a:srgbClr val="666666"/>
                </a:solidFill>
                <a:latin typeface="Proxima Nova"/>
                <a:ea typeface="Proxima Nova"/>
                <a:cs typeface="Proxima Nova"/>
              </a:rPr>
              <a:t>times.</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752694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69127"/>
            <a:ext cx="8334893" cy="2400627"/>
          </a:xfrm>
          <a:prstGeom prst="rect">
            <a:avLst/>
          </a:prstGeom>
          <a:noFill/>
          <a:ln>
            <a:noFill/>
          </a:ln>
        </p:spPr>
        <p:txBody>
          <a:bodyPr spcFirstLastPara="1" wrap="square" lIns="91425" tIns="91425" rIns="91425" bIns="91425" anchor="t" anchorCtr="0">
            <a:spAutoFit/>
          </a:bodyPr>
          <a:lstStyle/>
          <a:p>
            <a:pPr marL="0" indent="0" algn="just">
              <a:buFont typeface="Arial"/>
              <a:buNone/>
            </a:pPr>
            <a:r>
              <a:rPr lang="en-IN" sz="1800" b="1" dirty="0">
                <a:solidFill>
                  <a:srgbClr val="666666"/>
                </a:solidFill>
                <a:latin typeface="Proxima Nova"/>
                <a:ea typeface="Proxima Nova"/>
                <a:cs typeface="Proxima Nova"/>
              </a:rPr>
              <a:t>How Does the Bubble Sort Algorithm Work?</a:t>
            </a:r>
          </a:p>
          <a:p>
            <a:pPr algn="just"/>
            <a:endParaRPr lang="en-IN" sz="1800" b="1" dirty="0">
              <a:solidFill>
                <a:schemeClr val="tx1"/>
              </a:solidFill>
            </a:endParaRPr>
          </a:p>
          <a:p>
            <a:pPr algn="just"/>
            <a:endParaRPr lang="en-IN" sz="1800" b="1" dirty="0">
              <a:solidFill>
                <a:schemeClr val="tx1"/>
              </a:solidFill>
            </a:endParaRPr>
          </a:p>
          <a:p>
            <a:pPr algn="just"/>
            <a:r>
              <a:rPr lang="en-IN" sz="1800" b="1" dirty="0">
                <a:solidFill>
                  <a:srgbClr val="666666"/>
                </a:solidFill>
                <a:latin typeface="Proxima Nova"/>
                <a:ea typeface="Proxima Nova"/>
                <a:cs typeface="Proxima Nova"/>
              </a:rPr>
              <a:t>First Pass</a:t>
            </a:r>
          </a:p>
          <a:p>
            <a:pPr algn="just"/>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p:txBody>
      </p:sp>
      <p:pic>
        <p:nvPicPr>
          <p:cNvPr id="7" name="Picture 6"/>
          <p:cNvPicPr>
            <a:picLocks noChangeAspect="1"/>
          </p:cNvPicPr>
          <p:nvPr/>
        </p:nvPicPr>
        <p:blipFill>
          <a:blip r:embed="rId6"/>
          <a:stretch>
            <a:fillRect/>
          </a:stretch>
        </p:blipFill>
        <p:spPr>
          <a:xfrm>
            <a:off x="1806925" y="1266529"/>
            <a:ext cx="3271660" cy="523875"/>
          </a:xfrm>
          <a:prstGeom prst="rect">
            <a:avLst/>
          </a:prstGeom>
        </p:spPr>
      </p:pic>
      <p:pic>
        <p:nvPicPr>
          <p:cNvPr id="8" name="Picture 7"/>
          <p:cNvPicPr>
            <a:picLocks noChangeAspect="1"/>
          </p:cNvPicPr>
          <p:nvPr/>
        </p:nvPicPr>
        <p:blipFill>
          <a:blip r:embed="rId7"/>
          <a:stretch>
            <a:fillRect/>
          </a:stretch>
        </p:blipFill>
        <p:spPr>
          <a:xfrm>
            <a:off x="1806937" y="1790404"/>
            <a:ext cx="5768981" cy="3100119"/>
          </a:xfrm>
          <a:prstGeom prst="rect">
            <a:avLst/>
          </a:prstGeom>
        </p:spPr>
      </p:pic>
    </p:spTree>
    <p:extLst>
      <p:ext uri="{BB962C8B-B14F-4D97-AF65-F5344CB8AC3E}">
        <p14:creationId xmlns:p14="http://schemas.microsoft.com/office/powerpoint/2010/main" val="2015075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5" y="134250"/>
            <a:ext cx="1743600"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OUTLINE</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3231624"/>
          </a:xfrm>
          <a:prstGeom prst="rect">
            <a:avLst/>
          </a:prstGeom>
          <a:noFill/>
          <a:ln>
            <a:noFill/>
          </a:ln>
        </p:spPr>
        <p:txBody>
          <a:bodyPr spcFirstLastPara="1" wrap="square" lIns="91425" tIns="91425" rIns="91425" bIns="91425" anchor="t" anchorCtr="0">
            <a:spAutoFit/>
          </a:bodyPr>
          <a:lstStyle/>
          <a:p>
            <a:pPr marL="285750" indent="-285750" fontAlgn="auto">
              <a:spcAft>
                <a:spcPts val="0"/>
              </a:spcAft>
              <a:buFont typeface="Wingdings" panose="05000000000000000000" pitchFamily="2" charset="2"/>
              <a:buChar char="Ø"/>
              <a:defRPr/>
            </a:pPr>
            <a:r>
              <a:rPr lang="en-US" altLang="en-US" sz="1800" dirty="0">
                <a:solidFill>
                  <a:schemeClr val="tx1">
                    <a:lumMod val="65000"/>
                    <a:lumOff val="35000"/>
                  </a:schemeClr>
                </a:solidFill>
              </a:rPr>
              <a:t>Unambiguous − Algorithm should be clear and unambiguous. Each of its 		step (or phases), and their input/outputs should be clear and 		must lead to only one meaning. </a:t>
            </a:r>
          </a:p>
          <a:p>
            <a:pPr marL="285750" indent="-285750" fontAlgn="auto">
              <a:spcAft>
                <a:spcPts val="0"/>
              </a:spcAft>
              <a:buFont typeface="Wingdings" panose="05000000000000000000" pitchFamily="2" charset="2"/>
              <a:buChar char="Ø"/>
              <a:defRPr/>
            </a:pPr>
            <a:r>
              <a:rPr lang="en-US" altLang="en-US" sz="1800" dirty="0">
                <a:solidFill>
                  <a:schemeClr val="tx1">
                    <a:lumMod val="65000"/>
                    <a:lumOff val="35000"/>
                  </a:schemeClr>
                </a:solidFill>
              </a:rPr>
              <a:t>Input − An algorithm should have 0 or more well defined inputs.</a:t>
            </a:r>
          </a:p>
          <a:p>
            <a:pPr marL="285750" indent="-285750" fontAlgn="auto">
              <a:spcAft>
                <a:spcPts val="0"/>
              </a:spcAft>
              <a:buFont typeface="Wingdings" panose="05000000000000000000" pitchFamily="2" charset="2"/>
              <a:buChar char="Ø"/>
              <a:defRPr/>
            </a:pPr>
            <a:r>
              <a:rPr lang="en-US" altLang="en-US" sz="1800" dirty="0">
                <a:solidFill>
                  <a:schemeClr val="tx1">
                    <a:lumMod val="65000"/>
                    <a:lumOff val="35000"/>
                  </a:schemeClr>
                </a:solidFill>
              </a:rPr>
              <a:t>Output − An algorithm should have 1 or more well defined outputs, and 	    should match the desired output. </a:t>
            </a:r>
          </a:p>
          <a:p>
            <a:pPr marL="285750" indent="-285750" fontAlgn="auto">
              <a:spcAft>
                <a:spcPts val="0"/>
              </a:spcAft>
              <a:buFont typeface="Wingdings" panose="05000000000000000000" pitchFamily="2" charset="2"/>
              <a:buChar char="Ø"/>
              <a:defRPr/>
            </a:pPr>
            <a:r>
              <a:rPr lang="en-US" altLang="en-US" sz="1800" dirty="0">
                <a:solidFill>
                  <a:schemeClr val="tx1">
                    <a:lumMod val="65000"/>
                    <a:lumOff val="35000"/>
                  </a:schemeClr>
                </a:solidFill>
              </a:rPr>
              <a:t>Finiteness − Algorithms must terminate after a finite number of steps. </a:t>
            </a:r>
          </a:p>
          <a:p>
            <a:pPr marL="285750" indent="-285750" fontAlgn="auto">
              <a:spcAft>
                <a:spcPts val="0"/>
              </a:spcAft>
              <a:buFont typeface="Wingdings" panose="05000000000000000000" pitchFamily="2" charset="2"/>
              <a:buChar char="Ø"/>
              <a:defRPr/>
            </a:pPr>
            <a:r>
              <a:rPr lang="en-US" altLang="en-US" sz="1800" dirty="0">
                <a:solidFill>
                  <a:schemeClr val="tx1">
                    <a:lumMod val="65000"/>
                    <a:lumOff val="35000"/>
                  </a:schemeClr>
                </a:solidFill>
              </a:rPr>
              <a:t>Feasibility − Should be feasible with the available resources.</a:t>
            </a:r>
          </a:p>
          <a:p>
            <a:pPr marL="285750" indent="-285750" fontAlgn="auto">
              <a:spcAft>
                <a:spcPts val="0"/>
              </a:spcAft>
              <a:buFont typeface="Wingdings" panose="05000000000000000000" pitchFamily="2" charset="2"/>
              <a:buChar char="Ø"/>
              <a:defRPr/>
            </a:pPr>
            <a:r>
              <a:rPr lang="en-US" altLang="en-US" sz="1800" dirty="0">
                <a:solidFill>
                  <a:schemeClr val="tx1">
                    <a:lumMod val="65000"/>
                    <a:lumOff val="35000"/>
                  </a:schemeClr>
                </a:solidFill>
              </a:rPr>
              <a:t>Independent − An algorithm should have step-by-step directions which 	              should be independent of any programming code.</a:t>
            </a:r>
          </a:p>
          <a:p>
            <a:endParaRPr lang="en-IN" sz="1800" dirty="0">
              <a:solidFill>
                <a:srgbClr val="666666"/>
              </a:solidFill>
              <a:latin typeface="Proxima Nova"/>
              <a:ea typeface="Proxima Nova"/>
              <a:cs typeface="Proxima Nova"/>
              <a:sym typeface="Proxima Nova"/>
            </a:endParaRPr>
          </a:p>
        </p:txBody>
      </p:sp>
    </p:spTree>
    <p:extLst>
      <p:ext uri="{BB962C8B-B14F-4D97-AF65-F5344CB8AC3E}">
        <p14:creationId xmlns:p14="http://schemas.microsoft.com/office/powerpoint/2010/main" val="1587714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3508623"/>
          </a:xfrm>
          <a:prstGeom prst="rect">
            <a:avLst/>
          </a:prstGeom>
          <a:noFill/>
          <a:ln>
            <a:noFill/>
          </a:ln>
        </p:spPr>
        <p:txBody>
          <a:bodyPr spcFirstLastPara="1" wrap="square" lIns="91425" tIns="91425" rIns="91425" bIns="91425" anchor="t" anchorCtr="0">
            <a:spAutoFit/>
          </a:bodyPr>
          <a:lstStyle/>
          <a:p>
            <a:pPr marL="0" indent="0">
              <a:buNone/>
            </a:pPr>
            <a:r>
              <a:rPr lang="en-IN" sz="1800" b="1" dirty="0">
                <a:solidFill>
                  <a:srgbClr val="666666"/>
                </a:solidFill>
                <a:latin typeface="Proxima Nova"/>
                <a:ea typeface="Proxima Nova"/>
                <a:cs typeface="Proxima Nova"/>
              </a:rPr>
              <a:t>Second Pass</a:t>
            </a:r>
          </a:p>
          <a:p>
            <a:r>
              <a:rPr lang="en-IN" sz="1800" dirty="0">
                <a:latin typeface="Proxima Nova" panose="020B0604020202020204" charset="0"/>
              </a:rPr>
              <a:t>The process is repeated for the remaining iterations.</a:t>
            </a:r>
          </a:p>
          <a:p>
            <a:pPr algn="just"/>
            <a:endParaRPr lang="en-IN" sz="1800" b="1" dirty="0">
              <a:solidFill>
                <a:srgbClr val="666666"/>
              </a:solidFill>
              <a:latin typeface="Proxima Nova"/>
              <a:ea typeface="Proxima Nova"/>
              <a:cs typeface="Proxima Nova"/>
            </a:endParaRPr>
          </a:p>
          <a:p>
            <a:pPr algn="just"/>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p:txBody>
      </p:sp>
      <p:pic>
        <p:nvPicPr>
          <p:cNvPr id="9" name="Picture 8"/>
          <p:cNvPicPr>
            <a:picLocks noChangeAspect="1"/>
          </p:cNvPicPr>
          <p:nvPr/>
        </p:nvPicPr>
        <p:blipFill>
          <a:blip r:embed="rId6"/>
          <a:stretch>
            <a:fillRect/>
          </a:stretch>
        </p:blipFill>
        <p:spPr>
          <a:xfrm>
            <a:off x="1528726" y="1603413"/>
            <a:ext cx="6086497" cy="3149687"/>
          </a:xfrm>
          <a:prstGeom prst="rect">
            <a:avLst/>
          </a:prstGeom>
        </p:spPr>
      </p:pic>
    </p:spTree>
    <p:extLst>
      <p:ext uri="{BB962C8B-B14F-4D97-AF65-F5344CB8AC3E}">
        <p14:creationId xmlns:p14="http://schemas.microsoft.com/office/powerpoint/2010/main" val="3596385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1846629"/>
          </a:xfrm>
          <a:prstGeom prst="rect">
            <a:avLst/>
          </a:prstGeom>
          <a:noFill/>
          <a:ln>
            <a:noFill/>
          </a:ln>
        </p:spPr>
        <p:txBody>
          <a:bodyPr spcFirstLastPara="1" wrap="square" lIns="91425" tIns="91425" rIns="91425" bIns="91425" anchor="t" anchorCtr="0">
            <a:spAutoFit/>
          </a:bodyPr>
          <a:lstStyle/>
          <a:p>
            <a:pPr marL="0" indent="0">
              <a:buNone/>
            </a:pPr>
            <a:r>
              <a:rPr lang="en-IN" sz="1800" b="1" dirty="0">
                <a:solidFill>
                  <a:srgbClr val="666666"/>
                </a:solidFill>
                <a:latin typeface="Proxima Nova"/>
                <a:ea typeface="Proxima Nova"/>
                <a:cs typeface="Proxima Nova"/>
              </a:rPr>
              <a:t>Third Pass</a:t>
            </a:r>
          </a:p>
          <a:p>
            <a:r>
              <a:rPr lang="en-IN" sz="1800" dirty="0">
                <a:solidFill>
                  <a:srgbClr val="666666"/>
                </a:solidFill>
                <a:latin typeface="Proxima Nova"/>
                <a:ea typeface="Proxima Nova"/>
                <a:cs typeface="Proxima Nova"/>
              </a:rPr>
              <a:t>The comparison is performed up to the last unsorted element in each iteration.</a:t>
            </a:r>
          </a:p>
          <a:p>
            <a:pPr marL="0" indent="0">
              <a:buNone/>
            </a:pPr>
            <a:endParaRPr lang="en-IN" sz="1800" dirty="0">
              <a:solidFill>
                <a:srgbClr val="666666"/>
              </a:solidFill>
              <a:latin typeface="Proxima Nova"/>
              <a:ea typeface="Proxima Nova"/>
              <a:cs typeface="Proxima Nova"/>
            </a:endParaRPr>
          </a:p>
          <a:p>
            <a:pPr marL="0" indent="0">
              <a:buNone/>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p:txBody>
      </p:sp>
      <p:pic>
        <p:nvPicPr>
          <p:cNvPr id="8" name="Picture 7"/>
          <p:cNvPicPr>
            <a:picLocks noChangeAspect="1"/>
          </p:cNvPicPr>
          <p:nvPr/>
        </p:nvPicPr>
        <p:blipFill>
          <a:blip r:embed="rId6"/>
          <a:stretch>
            <a:fillRect/>
          </a:stretch>
        </p:blipFill>
        <p:spPr>
          <a:xfrm>
            <a:off x="1456910" y="1787703"/>
            <a:ext cx="6230130" cy="2639658"/>
          </a:xfrm>
          <a:prstGeom prst="rect">
            <a:avLst/>
          </a:prstGeom>
        </p:spPr>
      </p:pic>
    </p:spTree>
    <p:extLst>
      <p:ext uri="{BB962C8B-B14F-4D97-AF65-F5344CB8AC3E}">
        <p14:creationId xmlns:p14="http://schemas.microsoft.com/office/powerpoint/2010/main" val="219652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3231624"/>
          </a:xfrm>
          <a:prstGeom prst="rect">
            <a:avLst/>
          </a:prstGeom>
          <a:noFill/>
          <a:ln>
            <a:noFill/>
          </a:ln>
        </p:spPr>
        <p:txBody>
          <a:bodyPr spcFirstLastPara="1" wrap="square" lIns="91425" tIns="91425" rIns="91425" bIns="91425" anchor="t" anchorCtr="0">
            <a:spAutoFit/>
          </a:bodyPr>
          <a:lstStyle/>
          <a:p>
            <a:r>
              <a:rPr lang="en-IN" sz="1800" b="1" dirty="0">
                <a:solidFill>
                  <a:srgbClr val="666666"/>
                </a:solidFill>
                <a:latin typeface="Proxima Nova"/>
                <a:ea typeface="Proxima Nova"/>
                <a:cs typeface="Proxima Nova"/>
              </a:rPr>
              <a:t>Fourth Pass</a:t>
            </a:r>
          </a:p>
          <a:p>
            <a:r>
              <a:rPr lang="en-IN" sz="1800" dirty="0">
                <a:solidFill>
                  <a:srgbClr val="666666"/>
                </a:solidFill>
                <a:latin typeface="Proxima Nova"/>
                <a:ea typeface="Proxima Nova"/>
                <a:cs typeface="Proxima Nova"/>
              </a:rPr>
              <a:t>When all of the unsorted elements are placed in their correct positions, the array is sorted.</a:t>
            </a:r>
          </a:p>
          <a:p>
            <a:endParaRPr lang="en-IN" sz="1800" dirty="0">
              <a:solidFill>
                <a:srgbClr val="666666"/>
              </a:solidFill>
              <a:latin typeface="Proxima Nova"/>
              <a:ea typeface="Proxima Nova"/>
              <a:cs typeface="Proxima Nova"/>
            </a:endParaRPr>
          </a:p>
          <a:p>
            <a:endParaRPr lang="en-IN" sz="1800" dirty="0">
              <a:solidFill>
                <a:srgbClr val="666666"/>
              </a:solidFill>
              <a:latin typeface="Proxima Nova"/>
              <a:ea typeface="Proxima Nova"/>
              <a:cs typeface="Proxima Nova"/>
            </a:endParaRPr>
          </a:p>
          <a:p>
            <a:endParaRPr lang="en-IN" sz="1800" dirty="0">
              <a:solidFill>
                <a:srgbClr val="666666"/>
              </a:solidFill>
              <a:latin typeface="Proxima Nova"/>
              <a:ea typeface="Proxima Nova"/>
              <a:cs typeface="Proxima Nova"/>
            </a:endParaRPr>
          </a:p>
          <a:p>
            <a:endParaRPr lang="en-IN" sz="1800" dirty="0">
              <a:solidFill>
                <a:srgbClr val="666666"/>
              </a:solidFill>
              <a:latin typeface="Proxima Nova"/>
              <a:ea typeface="Proxima Nova"/>
              <a:cs typeface="Proxima Nova"/>
            </a:endParaRPr>
          </a:p>
          <a:p>
            <a:endParaRPr lang="en-IN" sz="1800" dirty="0">
              <a:solidFill>
                <a:srgbClr val="666666"/>
              </a:solidFill>
              <a:latin typeface="Proxima Nova"/>
              <a:ea typeface="Proxima Nova"/>
              <a:cs typeface="Proxima Nova"/>
            </a:endParaRPr>
          </a:p>
          <a:p>
            <a:r>
              <a:rPr lang="en-IN" sz="1800" b="1" dirty="0">
                <a:solidFill>
                  <a:srgbClr val="FF0000"/>
                </a:solidFill>
              </a:rPr>
              <a:t>Demo visualization (Just for reference)</a:t>
            </a:r>
          </a:p>
          <a:p>
            <a:endParaRPr lang="en-IN" sz="1800" b="1" dirty="0">
              <a:solidFill>
                <a:srgbClr val="FF0000"/>
              </a:solidFill>
            </a:endParaRPr>
          </a:p>
          <a:p>
            <a:r>
              <a:rPr lang="en-IN" sz="1800" b="1" dirty="0">
                <a:solidFill>
                  <a:srgbClr val="FF0000"/>
                </a:solidFill>
              </a:rPr>
              <a:t>https://visualgo.net/en/sorting</a:t>
            </a:r>
          </a:p>
        </p:txBody>
      </p:sp>
      <p:pic>
        <p:nvPicPr>
          <p:cNvPr id="9" name="Picture 8"/>
          <p:cNvPicPr>
            <a:picLocks noChangeAspect="1"/>
          </p:cNvPicPr>
          <p:nvPr/>
        </p:nvPicPr>
        <p:blipFill>
          <a:blip r:embed="rId6"/>
          <a:stretch>
            <a:fillRect/>
          </a:stretch>
        </p:blipFill>
        <p:spPr>
          <a:xfrm>
            <a:off x="1897375" y="1782167"/>
            <a:ext cx="4641004" cy="1056229"/>
          </a:xfrm>
          <a:prstGeom prst="rect">
            <a:avLst/>
          </a:prstGeom>
        </p:spPr>
      </p:pic>
    </p:spTree>
    <p:extLst>
      <p:ext uri="{BB962C8B-B14F-4D97-AF65-F5344CB8AC3E}">
        <p14:creationId xmlns:p14="http://schemas.microsoft.com/office/powerpoint/2010/main" val="3441784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3785621"/>
          </a:xfrm>
          <a:prstGeom prst="rect">
            <a:avLst/>
          </a:prstGeom>
          <a:noFill/>
          <a:ln>
            <a:noFill/>
          </a:ln>
        </p:spPr>
        <p:txBody>
          <a:bodyPr spcFirstLastPara="1" wrap="square" lIns="91425" tIns="91425" rIns="91425" bIns="91425" anchor="t" anchorCtr="0">
            <a:spAutoFit/>
          </a:bodyPr>
          <a:lstStyle/>
          <a:p>
            <a:r>
              <a:rPr lang="en-IN" sz="1800" b="1" dirty="0">
                <a:solidFill>
                  <a:srgbClr val="666666"/>
                </a:solidFill>
                <a:latin typeface="Proxima Nova"/>
                <a:ea typeface="Proxima Nova"/>
                <a:cs typeface="Proxima Nova"/>
              </a:rPr>
              <a:t>Bubble Sort Algorithm</a:t>
            </a: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In the algorithm given below, suppose </a:t>
            </a:r>
            <a:r>
              <a:rPr lang="en-IN" sz="1800" b="1" dirty="0" err="1">
                <a:solidFill>
                  <a:srgbClr val="666666"/>
                </a:solidFill>
                <a:latin typeface="Proxima Nova"/>
                <a:ea typeface="Proxima Nova"/>
                <a:cs typeface="Proxima Nova"/>
              </a:rPr>
              <a:t>arr</a:t>
            </a:r>
            <a:r>
              <a:rPr lang="en-IN" sz="1800" dirty="0">
                <a:solidFill>
                  <a:srgbClr val="666666"/>
                </a:solidFill>
                <a:latin typeface="Proxima Nova"/>
                <a:ea typeface="Proxima Nova"/>
                <a:cs typeface="Proxima Nova"/>
              </a:rPr>
              <a:t> is an array of </a:t>
            </a:r>
            <a:r>
              <a:rPr lang="en-IN" sz="1800" b="1" dirty="0">
                <a:solidFill>
                  <a:srgbClr val="666666"/>
                </a:solidFill>
                <a:latin typeface="Proxima Nova"/>
                <a:ea typeface="Proxima Nova"/>
                <a:cs typeface="Proxima Nova"/>
              </a:rPr>
              <a:t>n</a:t>
            </a:r>
            <a:r>
              <a:rPr lang="en-IN" sz="1800" dirty="0">
                <a:solidFill>
                  <a:srgbClr val="666666"/>
                </a:solidFill>
                <a:latin typeface="Proxima Nova"/>
                <a:ea typeface="Proxima Nova"/>
                <a:cs typeface="Proxima Nova"/>
              </a:rPr>
              <a:t> elements. </a:t>
            </a: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The assumed </a:t>
            </a:r>
            <a:r>
              <a:rPr lang="en-IN" sz="1800" b="1" dirty="0">
                <a:solidFill>
                  <a:srgbClr val="666666"/>
                </a:solidFill>
                <a:latin typeface="Proxima Nova"/>
                <a:ea typeface="Proxima Nova"/>
                <a:cs typeface="Proxima Nova"/>
              </a:rPr>
              <a:t>swap</a:t>
            </a:r>
            <a:r>
              <a:rPr lang="en-IN" sz="1800" dirty="0">
                <a:solidFill>
                  <a:srgbClr val="666666"/>
                </a:solidFill>
                <a:latin typeface="Proxima Nova"/>
                <a:ea typeface="Proxima Nova"/>
                <a:cs typeface="Proxima Nova"/>
              </a:rPr>
              <a:t> function in the algorithm will swap the values of given array elements.</a:t>
            </a:r>
          </a:p>
          <a:p>
            <a:pPr marL="0" indent="0">
              <a:buNone/>
            </a:pPr>
            <a:endParaRPr lang="en-IN" sz="1800" dirty="0">
              <a:solidFill>
                <a:srgbClr val="0070C0"/>
              </a:solidFill>
              <a:latin typeface="Proxima Nova"/>
              <a:ea typeface="Proxima Nova"/>
              <a:cs typeface="Proxima Nova"/>
            </a:endParaRPr>
          </a:p>
          <a:p>
            <a:pPr marL="0" indent="0">
              <a:buNone/>
            </a:pPr>
            <a:r>
              <a:rPr lang="en-IN" sz="1800" dirty="0">
                <a:solidFill>
                  <a:srgbClr val="0070C0"/>
                </a:solidFill>
                <a:latin typeface="Proxima Nova"/>
                <a:ea typeface="Proxima Nova"/>
                <a:cs typeface="Proxima Nova"/>
              </a:rPr>
              <a:t>begin </a:t>
            </a:r>
            <a:r>
              <a:rPr lang="en-IN" sz="1800" dirty="0" err="1">
                <a:solidFill>
                  <a:srgbClr val="0070C0"/>
                </a:solidFill>
                <a:latin typeface="Proxima Nova"/>
                <a:ea typeface="Proxima Nova"/>
                <a:cs typeface="Proxima Nova"/>
              </a:rPr>
              <a:t>BubbleSort</a:t>
            </a:r>
            <a:r>
              <a:rPr lang="en-IN" sz="1800" dirty="0">
                <a:solidFill>
                  <a:srgbClr val="0070C0"/>
                </a:solidFill>
                <a:latin typeface="Proxima Nova"/>
                <a:ea typeface="Proxima Nova"/>
                <a:cs typeface="Proxima Nova"/>
              </a:rPr>
              <a:t>(</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  </a:t>
            </a:r>
          </a:p>
          <a:p>
            <a:pPr marL="0" indent="0">
              <a:buNone/>
            </a:pPr>
            <a:r>
              <a:rPr lang="en-IN" sz="1800" dirty="0">
                <a:solidFill>
                  <a:srgbClr val="0070C0"/>
                </a:solidFill>
                <a:latin typeface="Proxima Nova"/>
                <a:ea typeface="Proxima Nova"/>
                <a:cs typeface="Proxima Nova"/>
              </a:rPr>
              <a:t>     for all array elements  </a:t>
            </a:r>
          </a:p>
          <a:p>
            <a:pPr marL="0" indent="0">
              <a:buNone/>
            </a:pPr>
            <a:r>
              <a:rPr lang="en-IN" sz="1800" dirty="0">
                <a:solidFill>
                  <a:srgbClr val="0070C0"/>
                </a:solidFill>
                <a:latin typeface="Proxima Nova"/>
                <a:ea typeface="Proxima Nova"/>
                <a:cs typeface="Proxima Nova"/>
              </a:rPr>
              <a:t>	if </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a:t>
            </a:r>
            <a:r>
              <a:rPr lang="en-IN" sz="1800" dirty="0" err="1">
                <a:solidFill>
                  <a:srgbClr val="0070C0"/>
                </a:solidFill>
                <a:latin typeface="Proxima Nova"/>
                <a:ea typeface="Proxima Nova"/>
                <a:cs typeface="Proxima Nova"/>
              </a:rPr>
              <a:t>i</a:t>
            </a:r>
            <a:r>
              <a:rPr lang="en-IN" sz="1800" dirty="0">
                <a:solidFill>
                  <a:srgbClr val="0070C0"/>
                </a:solidFill>
                <a:latin typeface="Proxima Nova"/>
                <a:ea typeface="Proxima Nova"/>
                <a:cs typeface="Proxima Nova"/>
              </a:rPr>
              <a:t>] &gt; </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[i+1]  </a:t>
            </a:r>
          </a:p>
          <a:p>
            <a:pPr marL="0" indent="0">
              <a:buNone/>
            </a:pPr>
            <a:r>
              <a:rPr lang="en-IN" sz="1800" dirty="0">
                <a:solidFill>
                  <a:srgbClr val="0070C0"/>
                </a:solidFill>
                <a:latin typeface="Proxima Nova"/>
                <a:ea typeface="Proxima Nova"/>
                <a:cs typeface="Proxima Nova"/>
              </a:rPr>
              <a:t>	        swap(</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a:t>
            </a:r>
            <a:r>
              <a:rPr lang="en-IN" sz="1800" dirty="0" err="1">
                <a:solidFill>
                  <a:srgbClr val="0070C0"/>
                </a:solidFill>
                <a:latin typeface="Proxima Nova"/>
                <a:ea typeface="Proxima Nova"/>
                <a:cs typeface="Proxima Nova"/>
              </a:rPr>
              <a:t>i</a:t>
            </a:r>
            <a:r>
              <a:rPr lang="en-IN" sz="1800" dirty="0">
                <a:solidFill>
                  <a:srgbClr val="0070C0"/>
                </a:solidFill>
                <a:latin typeface="Proxima Nova"/>
                <a:ea typeface="Proxima Nova"/>
                <a:cs typeface="Proxima Nova"/>
              </a:rPr>
              <a:t>], </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[i+1])  </a:t>
            </a:r>
          </a:p>
          <a:p>
            <a:pPr marL="0" indent="0">
              <a:buNone/>
            </a:pPr>
            <a:r>
              <a:rPr lang="en-IN" sz="1800" dirty="0">
                <a:solidFill>
                  <a:srgbClr val="0070C0"/>
                </a:solidFill>
                <a:latin typeface="Proxima Nova"/>
                <a:ea typeface="Proxima Nova"/>
                <a:cs typeface="Proxima Nova"/>
              </a:rPr>
              <a:t>	end if  </a:t>
            </a:r>
          </a:p>
          <a:p>
            <a:pPr marL="0" indent="0">
              <a:buNone/>
            </a:pPr>
            <a:r>
              <a:rPr lang="en-IN" sz="1800" dirty="0">
                <a:solidFill>
                  <a:srgbClr val="0070C0"/>
                </a:solidFill>
                <a:latin typeface="Proxima Nova"/>
                <a:ea typeface="Proxima Nova"/>
                <a:cs typeface="Proxima Nova"/>
              </a:rPr>
              <a:t>     end for     </a:t>
            </a:r>
          </a:p>
          <a:p>
            <a:pPr marL="0" indent="0">
              <a:buNone/>
            </a:pPr>
            <a:r>
              <a:rPr lang="en-IN" sz="1800" dirty="0">
                <a:solidFill>
                  <a:srgbClr val="0070C0"/>
                </a:solidFill>
                <a:latin typeface="Proxima Nova"/>
                <a:ea typeface="Proxima Nova"/>
                <a:cs typeface="Proxima Nova"/>
              </a:rPr>
              <a:t>     return </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     </a:t>
            </a:r>
          </a:p>
          <a:p>
            <a:pPr marL="0" indent="0">
              <a:buNone/>
            </a:pPr>
            <a:r>
              <a:rPr lang="en-IN" sz="1800" dirty="0">
                <a:solidFill>
                  <a:srgbClr val="0070C0"/>
                </a:solidFill>
                <a:latin typeface="Proxima Nova"/>
                <a:ea typeface="Proxima Nova"/>
                <a:cs typeface="Proxima Nova"/>
              </a:rPr>
              <a:t>end </a:t>
            </a:r>
            <a:r>
              <a:rPr lang="en-IN" sz="1800" dirty="0" err="1">
                <a:solidFill>
                  <a:srgbClr val="0070C0"/>
                </a:solidFill>
                <a:latin typeface="Proxima Nova"/>
                <a:ea typeface="Proxima Nova"/>
                <a:cs typeface="Proxima Nova"/>
              </a:rPr>
              <a:t>BubbleSort</a:t>
            </a:r>
            <a:r>
              <a:rPr lang="en-IN" sz="1800" dirty="0">
                <a:solidFill>
                  <a:srgbClr val="0070C0"/>
                </a:solidFill>
                <a:latin typeface="Proxima Nova"/>
                <a:ea typeface="Proxima Nova"/>
                <a:cs typeface="Proxima Nova"/>
              </a:rPr>
              <a:t>  </a:t>
            </a:r>
          </a:p>
        </p:txBody>
      </p:sp>
    </p:spTree>
    <p:extLst>
      <p:ext uri="{BB962C8B-B14F-4D97-AF65-F5344CB8AC3E}">
        <p14:creationId xmlns:p14="http://schemas.microsoft.com/office/powerpoint/2010/main" val="2423425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743662"/>
            <a:ext cx="8334893" cy="4339619"/>
          </a:xfrm>
          <a:prstGeom prst="rect">
            <a:avLst/>
          </a:prstGeom>
          <a:noFill/>
          <a:ln>
            <a:noFill/>
          </a:ln>
        </p:spPr>
        <p:txBody>
          <a:bodyPr spcFirstLastPara="1" wrap="square" lIns="91425" tIns="91425" rIns="91425" bIns="91425" anchor="t" anchorCtr="0">
            <a:spAutoFit/>
          </a:bodyPr>
          <a:lstStyle/>
          <a:p>
            <a:pPr marL="0" indent="0" algn="just">
              <a:buNone/>
            </a:pPr>
            <a:r>
              <a:rPr lang="en-IN" sz="1800" b="1" dirty="0">
                <a:solidFill>
                  <a:srgbClr val="666666"/>
                </a:solidFill>
                <a:latin typeface="Proxima Nova"/>
                <a:ea typeface="Proxima Nova"/>
                <a:cs typeface="Proxima Nova"/>
              </a:rPr>
              <a:t>Implementations of Bubble Sort</a:t>
            </a:r>
          </a:p>
          <a:p>
            <a:endParaRPr lang="en-IN" sz="1800" dirty="0">
              <a:solidFill>
                <a:schemeClr val="tx1"/>
              </a:solidFill>
            </a:endParaRPr>
          </a:p>
          <a:p>
            <a:pPr algn="just"/>
            <a:r>
              <a:rPr lang="en-IN" sz="1800" dirty="0">
                <a:solidFill>
                  <a:schemeClr val="tx1"/>
                </a:solidFill>
                <a:latin typeface="Proxima Nova"/>
                <a:ea typeface="Proxima Nova"/>
                <a:cs typeface="Proxima Nova"/>
              </a:rPr>
              <a:t>for (</a:t>
            </a:r>
            <a:r>
              <a:rPr lang="en-IN" sz="1800" dirty="0" err="1">
                <a:solidFill>
                  <a:schemeClr val="tx1"/>
                </a:solidFill>
                <a:latin typeface="Proxima Nova"/>
                <a:ea typeface="Proxima Nova"/>
                <a:cs typeface="Proxima Nova"/>
              </a:rPr>
              <a:t>int</a:t>
            </a:r>
            <a:r>
              <a:rPr lang="en-IN" sz="1800" dirty="0">
                <a:solidFill>
                  <a:schemeClr val="tx1"/>
                </a:solidFill>
                <a:latin typeface="Proxima Nova"/>
                <a:ea typeface="Proxima Nova"/>
                <a:cs typeface="Proxima Nova"/>
              </a:rPr>
              <a:t> </a:t>
            </a:r>
            <a:r>
              <a:rPr lang="en-IN" sz="1800" dirty="0" err="1">
                <a:solidFill>
                  <a:schemeClr val="tx1"/>
                </a:solidFill>
                <a:latin typeface="Proxima Nova"/>
                <a:ea typeface="Proxima Nova"/>
                <a:cs typeface="Proxima Nova"/>
              </a:rPr>
              <a:t>i</a:t>
            </a:r>
            <a:r>
              <a:rPr lang="en-IN" sz="1800" dirty="0">
                <a:solidFill>
                  <a:schemeClr val="tx1"/>
                </a:solidFill>
                <a:latin typeface="Proxima Nova"/>
                <a:ea typeface="Proxima Nova"/>
                <a:cs typeface="Proxima Nova"/>
              </a:rPr>
              <a:t> = 0; </a:t>
            </a:r>
            <a:r>
              <a:rPr lang="en-IN" sz="1800" dirty="0" err="1">
                <a:solidFill>
                  <a:schemeClr val="tx1"/>
                </a:solidFill>
                <a:latin typeface="Proxima Nova"/>
                <a:ea typeface="Proxima Nova"/>
                <a:cs typeface="Proxima Nova"/>
              </a:rPr>
              <a:t>i</a:t>
            </a:r>
            <a:r>
              <a:rPr lang="en-IN" sz="1800" dirty="0">
                <a:solidFill>
                  <a:schemeClr val="tx1"/>
                </a:solidFill>
                <a:latin typeface="Proxima Nova"/>
                <a:ea typeface="Proxima Nova"/>
                <a:cs typeface="Proxima Nova"/>
              </a:rPr>
              <a:t> &lt; n - 1; </a:t>
            </a:r>
            <a:r>
              <a:rPr lang="en-IN" sz="1800" dirty="0" err="1">
                <a:solidFill>
                  <a:schemeClr val="tx1"/>
                </a:solidFill>
                <a:latin typeface="Proxima Nova"/>
                <a:ea typeface="Proxima Nova"/>
                <a:cs typeface="Proxima Nova"/>
              </a:rPr>
              <a:t>i</a:t>
            </a:r>
            <a:r>
              <a:rPr lang="en-IN" sz="1800" dirty="0">
                <a:solidFill>
                  <a:schemeClr val="tx1"/>
                </a:solidFill>
                <a:latin typeface="Proxima Nova"/>
                <a:ea typeface="Proxima Nova"/>
                <a:cs typeface="Proxima Nova"/>
              </a:rPr>
              <a:t>++) </a:t>
            </a:r>
          </a:p>
          <a:p>
            <a:pPr algn="just"/>
            <a:r>
              <a:rPr lang="en-IN" sz="1800" dirty="0">
                <a:solidFill>
                  <a:schemeClr val="tx1"/>
                </a:solidFill>
                <a:latin typeface="Proxima Nova"/>
                <a:ea typeface="Proxima Nova"/>
                <a:cs typeface="Proxima Nova"/>
              </a:rPr>
              <a:t>{</a:t>
            </a:r>
          </a:p>
          <a:p>
            <a:pPr algn="just"/>
            <a:r>
              <a:rPr lang="en-IN" sz="1800" dirty="0">
                <a:solidFill>
                  <a:schemeClr val="tx1"/>
                </a:solidFill>
                <a:latin typeface="Proxima Nova"/>
                <a:ea typeface="Proxima Nova"/>
                <a:cs typeface="Proxima Nova"/>
              </a:rPr>
              <a:t>	for (</a:t>
            </a:r>
            <a:r>
              <a:rPr lang="en-IN" sz="1800" dirty="0" err="1">
                <a:solidFill>
                  <a:schemeClr val="tx1"/>
                </a:solidFill>
                <a:latin typeface="Proxima Nova"/>
                <a:ea typeface="Proxima Nova"/>
                <a:cs typeface="Proxima Nova"/>
              </a:rPr>
              <a:t>int</a:t>
            </a:r>
            <a:r>
              <a:rPr lang="en-IN" sz="1800" dirty="0">
                <a:solidFill>
                  <a:schemeClr val="tx1"/>
                </a:solidFill>
                <a:latin typeface="Proxima Nova"/>
                <a:ea typeface="Proxima Nova"/>
                <a:cs typeface="Proxima Nova"/>
              </a:rPr>
              <a:t> j = 0; j &lt; n - </a:t>
            </a:r>
            <a:r>
              <a:rPr lang="en-IN" sz="1800" dirty="0" err="1">
                <a:solidFill>
                  <a:schemeClr val="tx1"/>
                </a:solidFill>
                <a:latin typeface="Proxima Nova"/>
                <a:ea typeface="Proxima Nova"/>
                <a:cs typeface="Proxima Nova"/>
              </a:rPr>
              <a:t>i</a:t>
            </a:r>
            <a:r>
              <a:rPr lang="en-IN" sz="1800" dirty="0">
                <a:solidFill>
                  <a:schemeClr val="tx1"/>
                </a:solidFill>
                <a:latin typeface="Proxima Nova"/>
                <a:ea typeface="Proxima Nova"/>
                <a:cs typeface="Proxima Nova"/>
              </a:rPr>
              <a:t> - 1; j++)</a:t>
            </a:r>
          </a:p>
          <a:p>
            <a:pPr algn="just"/>
            <a:r>
              <a:rPr lang="en-IN" sz="1800" dirty="0">
                <a:solidFill>
                  <a:schemeClr val="tx1"/>
                </a:solidFill>
                <a:latin typeface="Proxima Nova"/>
                <a:ea typeface="Proxima Nova"/>
                <a:cs typeface="Proxima Nova"/>
              </a:rPr>
              <a:t>	{</a:t>
            </a:r>
          </a:p>
          <a:p>
            <a:pPr algn="just"/>
            <a:r>
              <a:rPr lang="en-IN" sz="1800" dirty="0">
                <a:solidFill>
                  <a:schemeClr val="tx1"/>
                </a:solidFill>
                <a:latin typeface="Proxima Nova"/>
                <a:ea typeface="Proxima Nova"/>
                <a:cs typeface="Proxima Nova"/>
              </a:rPr>
              <a:t>		if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 &gt;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 + 1]) </a:t>
            </a:r>
          </a:p>
          <a:p>
            <a:pPr algn="just"/>
            <a:r>
              <a:rPr lang="en-IN" sz="1800" dirty="0">
                <a:solidFill>
                  <a:schemeClr val="tx1"/>
                </a:solidFill>
                <a:latin typeface="Proxima Nova"/>
                <a:ea typeface="Proxima Nova"/>
                <a:cs typeface="Proxima Nova"/>
              </a:rPr>
              <a:t>		{</a:t>
            </a:r>
          </a:p>
          <a:p>
            <a:pPr algn="just"/>
            <a:r>
              <a:rPr lang="en-IN" sz="1800" dirty="0">
                <a:solidFill>
                  <a:schemeClr val="tx1"/>
                </a:solidFill>
                <a:latin typeface="Proxima Nova"/>
                <a:ea typeface="Proxima Nova"/>
                <a:cs typeface="Proxima Nova"/>
              </a:rPr>
              <a:t>			// swap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[j+1] and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a:t>
            </a:r>
          </a:p>
          <a:p>
            <a:pPr algn="just"/>
            <a:r>
              <a:rPr lang="en-IN" sz="1800" dirty="0">
                <a:solidFill>
                  <a:schemeClr val="tx1"/>
                </a:solidFill>
                <a:latin typeface="Proxima Nova"/>
                <a:ea typeface="Proxima Nova"/>
                <a:cs typeface="Proxima Nova"/>
              </a:rPr>
              <a:t>			temp =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a:t>
            </a:r>
          </a:p>
          <a:p>
            <a:pPr algn="just"/>
            <a:r>
              <a:rPr lang="en-IN" sz="1800" dirty="0">
                <a:solidFill>
                  <a:schemeClr val="tx1"/>
                </a:solidFill>
                <a:latin typeface="Proxima Nova"/>
                <a:ea typeface="Proxima Nova"/>
                <a:cs typeface="Proxima Nova"/>
              </a:rPr>
              <a:t>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 =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 + 1];</a:t>
            </a:r>
          </a:p>
          <a:p>
            <a:pPr algn="just"/>
            <a:r>
              <a:rPr lang="en-IN" sz="1800" dirty="0">
                <a:solidFill>
                  <a:schemeClr val="tx1"/>
                </a:solidFill>
                <a:latin typeface="Proxima Nova"/>
                <a:ea typeface="Proxima Nova"/>
                <a:cs typeface="Proxima Nova"/>
              </a:rPr>
              <a:t>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 + 1] = temp;</a:t>
            </a:r>
          </a:p>
          <a:p>
            <a:pPr algn="just"/>
            <a:r>
              <a:rPr lang="en-IN" sz="1800" dirty="0">
                <a:solidFill>
                  <a:schemeClr val="tx1"/>
                </a:solidFill>
                <a:latin typeface="Proxima Nova"/>
                <a:ea typeface="Proxima Nova"/>
                <a:cs typeface="Proxima Nova"/>
              </a:rPr>
              <a:t>		}</a:t>
            </a:r>
          </a:p>
          <a:p>
            <a:pPr algn="just"/>
            <a:r>
              <a:rPr lang="en-IN" sz="1800" dirty="0">
                <a:solidFill>
                  <a:schemeClr val="tx1"/>
                </a:solidFill>
                <a:latin typeface="Proxima Nova"/>
                <a:ea typeface="Proxima Nova"/>
                <a:cs typeface="Proxima Nova"/>
              </a:rPr>
              <a:t>	}</a:t>
            </a:r>
          </a:p>
          <a:p>
            <a:pPr algn="just"/>
            <a:r>
              <a:rPr lang="en-IN" sz="1800" dirty="0">
                <a:solidFill>
                  <a:schemeClr val="tx1"/>
                </a:solidFill>
                <a:latin typeface="Proxima Nova"/>
                <a:ea typeface="Proxima Nova"/>
                <a:cs typeface="Proxima Nova"/>
              </a:rPr>
              <a:t>}</a:t>
            </a:r>
          </a:p>
        </p:txBody>
      </p:sp>
      <p:pic>
        <p:nvPicPr>
          <p:cNvPr id="2" name="Picture 1"/>
          <p:cNvPicPr>
            <a:picLocks noChangeAspect="1"/>
          </p:cNvPicPr>
          <p:nvPr/>
        </p:nvPicPr>
        <p:blipFill>
          <a:blip r:embed="rId6"/>
          <a:stretch>
            <a:fillRect/>
          </a:stretch>
        </p:blipFill>
        <p:spPr>
          <a:xfrm>
            <a:off x="5558371" y="1027008"/>
            <a:ext cx="3267075" cy="1181100"/>
          </a:xfrm>
          <a:prstGeom prst="rect">
            <a:avLst/>
          </a:prstGeom>
        </p:spPr>
      </p:pic>
    </p:spTree>
    <p:extLst>
      <p:ext uri="{BB962C8B-B14F-4D97-AF65-F5344CB8AC3E}">
        <p14:creationId xmlns:p14="http://schemas.microsoft.com/office/powerpoint/2010/main" val="633338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3600955"/>
          </a:xfrm>
          <a:prstGeom prst="rect">
            <a:avLst/>
          </a:prstGeom>
          <a:noFill/>
          <a:ln>
            <a:noFill/>
          </a:ln>
        </p:spPr>
        <p:txBody>
          <a:bodyPr spcFirstLastPara="1" wrap="square" lIns="91425" tIns="91425" rIns="91425" bIns="91425" anchor="t" anchorCtr="0">
            <a:spAutoFit/>
          </a:bodyPr>
          <a:lstStyle/>
          <a:p>
            <a:pPr marL="0" indent="0" algn="just">
              <a:buNone/>
            </a:pPr>
            <a:r>
              <a:rPr lang="en-IN" sz="1800" b="1" dirty="0">
                <a:solidFill>
                  <a:srgbClr val="666666"/>
                </a:solidFill>
                <a:latin typeface="Proxima Nova"/>
                <a:ea typeface="Proxima Nova"/>
                <a:cs typeface="Proxima Nova"/>
              </a:rPr>
              <a:t>Time complexity</a:t>
            </a:r>
          </a:p>
          <a:p>
            <a:pPr marL="0" indent="0" algn="just">
              <a:buNone/>
            </a:pPr>
            <a:endParaRPr lang="en-IN" sz="1800" b="1" dirty="0">
              <a:solidFill>
                <a:srgbClr val="666666"/>
              </a:solidFill>
              <a:latin typeface="Proxima Nova"/>
              <a:ea typeface="Proxima Nova"/>
              <a:cs typeface="Proxima Nova"/>
            </a:endParaRPr>
          </a:p>
          <a:p>
            <a:pPr marL="0" indent="0" algn="just">
              <a:buNone/>
            </a:pPr>
            <a:r>
              <a:rPr lang="en-IN" sz="1800" dirty="0">
                <a:solidFill>
                  <a:srgbClr val="666666"/>
                </a:solidFill>
                <a:latin typeface="Proxima Nova"/>
                <a:ea typeface="Proxima Nova"/>
                <a:cs typeface="Proxima Nova"/>
              </a:rPr>
              <a:t>Now let us discuss the time complexity in best, average, and the worst case.</a:t>
            </a:r>
          </a:p>
          <a:p>
            <a:pPr marL="0" indent="0" algn="just">
              <a:buNone/>
            </a:pPr>
            <a:endParaRPr lang="en-IN" sz="1800" dirty="0">
              <a:solidFill>
                <a:srgbClr val="666666"/>
              </a:solidFill>
              <a:latin typeface="Proxima Nova"/>
              <a:ea typeface="Proxima Nova"/>
              <a:cs typeface="Proxima Nova"/>
            </a:endParaRPr>
          </a:p>
          <a:p>
            <a:pPr marL="0" indent="0" algn="just">
              <a:buNone/>
            </a:pPr>
            <a:r>
              <a:rPr lang="en-IN" sz="1800" b="1" dirty="0">
                <a:solidFill>
                  <a:srgbClr val="666666"/>
                </a:solidFill>
                <a:latin typeface="Proxima Nova"/>
                <a:ea typeface="Proxima Nova"/>
                <a:cs typeface="Proxima Nova"/>
              </a:rPr>
              <a:t>Worst Case: O(</a:t>
            </a:r>
            <a:r>
              <a:rPr lang="en-IN" sz="1800" b="1" dirty="0">
                <a:solidFill>
                  <a:schemeClr val="tx1">
                    <a:lumMod val="50000"/>
                    <a:lumOff val="50000"/>
                  </a:schemeClr>
                </a:solidFill>
              </a:rPr>
              <a:t>n</a:t>
            </a:r>
            <a:r>
              <a:rPr lang="en-IN" sz="2400" b="1" baseline="30000" dirty="0">
                <a:solidFill>
                  <a:schemeClr val="tx1">
                    <a:lumMod val="50000"/>
                    <a:lumOff val="50000"/>
                  </a:schemeClr>
                </a:solidFill>
              </a:rPr>
              <a:t>2</a:t>
            </a:r>
            <a:r>
              <a:rPr lang="en-IN" sz="1800" b="1" dirty="0">
                <a:solidFill>
                  <a:srgbClr val="666666"/>
                </a:solidFill>
                <a:latin typeface="Proxima Nova"/>
                <a:ea typeface="Proxima Nova"/>
                <a:cs typeface="Proxima Nova"/>
              </a:rPr>
              <a:t>) </a:t>
            </a:r>
            <a:r>
              <a:rPr lang="en-IN" sz="1800" dirty="0">
                <a:solidFill>
                  <a:srgbClr val="666666"/>
                </a:solidFill>
                <a:latin typeface="Proxima Nova"/>
                <a:ea typeface="Proxima Nova"/>
                <a:cs typeface="Proxima Nova"/>
              </a:rPr>
              <a:t>- The worst-case occurs when we want to sort a list in ascending order, but it is arranged in descending order.</a:t>
            </a:r>
          </a:p>
          <a:p>
            <a:pPr marL="0" indent="0" algn="just">
              <a:buNone/>
            </a:pPr>
            <a:endParaRPr lang="en-IN" sz="1800" dirty="0">
              <a:solidFill>
                <a:srgbClr val="666666"/>
              </a:solidFill>
              <a:latin typeface="Proxima Nova"/>
              <a:ea typeface="Proxima Nova"/>
              <a:cs typeface="Proxima Nova"/>
            </a:endParaRPr>
          </a:p>
          <a:p>
            <a:pPr marL="0" indent="0" algn="just">
              <a:buNone/>
            </a:pPr>
            <a:r>
              <a:rPr lang="en-IN" sz="1800" b="1" dirty="0">
                <a:solidFill>
                  <a:srgbClr val="666666"/>
                </a:solidFill>
                <a:latin typeface="Proxima Nova"/>
                <a:ea typeface="Proxima Nova"/>
                <a:cs typeface="Proxima Nova"/>
              </a:rPr>
              <a:t>Average Case: O(</a:t>
            </a:r>
            <a:r>
              <a:rPr lang="en-IN" sz="1800" b="1" dirty="0">
                <a:solidFill>
                  <a:schemeClr val="tx1">
                    <a:lumMod val="50000"/>
                    <a:lumOff val="50000"/>
                  </a:schemeClr>
                </a:solidFill>
              </a:rPr>
              <a:t>n</a:t>
            </a:r>
            <a:r>
              <a:rPr lang="en-IN" sz="2400" b="1" baseline="30000" dirty="0">
                <a:solidFill>
                  <a:schemeClr val="tx1">
                    <a:lumMod val="50000"/>
                    <a:lumOff val="50000"/>
                  </a:schemeClr>
                </a:solidFill>
              </a:rPr>
              <a:t>2</a:t>
            </a:r>
            <a:r>
              <a:rPr lang="en-IN" sz="1800" b="1" dirty="0">
                <a:solidFill>
                  <a:srgbClr val="666666"/>
                </a:solidFill>
                <a:latin typeface="Proxima Nova"/>
                <a:ea typeface="Proxima Nova"/>
                <a:cs typeface="Proxima Nova"/>
              </a:rPr>
              <a:t>) </a:t>
            </a:r>
            <a:r>
              <a:rPr lang="en-IN" sz="1800" dirty="0">
                <a:solidFill>
                  <a:srgbClr val="666666"/>
                </a:solidFill>
                <a:latin typeface="Proxima Nova"/>
                <a:ea typeface="Proxima Nova"/>
                <a:cs typeface="Proxima Nova"/>
              </a:rPr>
              <a:t>- The average case is when the list is arranged in a jumbled order.</a:t>
            </a:r>
          </a:p>
          <a:p>
            <a:pPr marL="0" indent="0" algn="just">
              <a:buNone/>
            </a:pPr>
            <a:endParaRPr lang="en-IN" sz="1800" dirty="0">
              <a:solidFill>
                <a:srgbClr val="666666"/>
              </a:solidFill>
              <a:latin typeface="Proxima Nova"/>
              <a:ea typeface="Proxima Nova"/>
              <a:cs typeface="Proxima Nova"/>
            </a:endParaRPr>
          </a:p>
          <a:p>
            <a:pPr marL="0" indent="0" algn="just">
              <a:buNone/>
            </a:pPr>
            <a:r>
              <a:rPr lang="en-IN" sz="1800" b="1" dirty="0">
                <a:solidFill>
                  <a:srgbClr val="666666"/>
                </a:solidFill>
                <a:latin typeface="Proxima Nova"/>
                <a:ea typeface="Proxima Nova"/>
                <a:cs typeface="Proxima Nova"/>
              </a:rPr>
              <a:t>Best Case: O(n) </a:t>
            </a:r>
            <a:r>
              <a:rPr lang="en-IN" sz="1800" dirty="0">
                <a:solidFill>
                  <a:srgbClr val="666666"/>
                </a:solidFill>
                <a:latin typeface="Proxima Nova"/>
                <a:ea typeface="Proxima Nova"/>
                <a:cs typeface="Proxima Nova"/>
              </a:rPr>
              <a:t>- The best-case occurs when the list is already arranged in the desired order.</a:t>
            </a:r>
          </a:p>
        </p:txBody>
      </p:sp>
    </p:spTree>
    <p:extLst>
      <p:ext uri="{BB962C8B-B14F-4D97-AF65-F5344CB8AC3E}">
        <p14:creationId xmlns:p14="http://schemas.microsoft.com/office/powerpoint/2010/main" val="2123789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SELECTION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3231624"/>
          </a:xfrm>
          <a:prstGeom prst="rect">
            <a:avLst/>
          </a:prstGeom>
          <a:noFill/>
          <a:ln>
            <a:noFill/>
          </a:ln>
        </p:spPr>
        <p:txBody>
          <a:bodyPr spcFirstLastPara="1" wrap="square" lIns="91425" tIns="91425" rIns="91425" bIns="91425" anchor="t" anchorCtr="0">
            <a:spAutoFit/>
          </a:bodyPr>
          <a:lstStyle/>
          <a:p>
            <a:pPr marL="285750" indent="-285750" algn="just" fontAlgn="base">
              <a:buFont typeface="Arial" panose="020B0604020202020204" pitchFamily="34" charset="0"/>
              <a:buChar char="•"/>
            </a:pPr>
            <a:r>
              <a:rPr lang="en-IN" sz="1800" dirty="0">
                <a:latin typeface="Proxima Nova" panose="020B0604020202020204" charset="0"/>
              </a:rPr>
              <a:t>Selection sort is a sorting algorithm that selects the </a:t>
            </a:r>
            <a:r>
              <a:rPr lang="en-IN" sz="1800" b="1" dirty="0">
                <a:latin typeface="Proxima Nova" panose="020B0604020202020204" charset="0"/>
              </a:rPr>
              <a:t>smallest element </a:t>
            </a:r>
            <a:r>
              <a:rPr lang="en-IN" sz="1800" dirty="0">
                <a:latin typeface="Proxima Nova" panose="020B0604020202020204" charset="0"/>
              </a:rPr>
              <a:t>from an unsorted list in each iteration and places that element at the beginning of the unsorted list.</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The algorithm maintains two sub arrays in a given array.</a:t>
            </a:r>
          </a:p>
          <a:p>
            <a:pPr lvl="4" algn="just" fontAlgn="base"/>
            <a:r>
              <a:rPr lang="en-IN" sz="1800" dirty="0">
                <a:latin typeface="Proxima Nova" panose="020B0604020202020204" charset="0"/>
              </a:rPr>
              <a:t>	1. The sub array which is already sorted. </a:t>
            </a:r>
          </a:p>
          <a:p>
            <a:pPr lvl="4" algn="just" fontAlgn="base"/>
            <a:r>
              <a:rPr lang="en-IN" sz="1800" dirty="0">
                <a:latin typeface="Proxima Nova" panose="020B0604020202020204" charset="0"/>
              </a:rPr>
              <a:t>	2. Remaining sub array which is unsorted.</a:t>
            </a:r>
          </a:p>
          <a:p>
            <a:pPr marL="285750" lvl="1"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In every iteration of selection sort, the minimum element (considering ascending order) from the unsorted sub array is picked and moved to the sorted sub array. </a:t>
            </a:r>
          </a:p>
        </p:txBody>
      </p:sp>
    </p:spTree>
    <p:extLst>
      <p:ext uri="{BB962C8B-B14F-4D97-AF65-F5344CB8AC3E}">
        <p14:creationId xmlns:p14="http://schemas.microsoft.com/office/powerpoint/2010/main" val="3771397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SELECTION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3508623"/>
          </a:xfrm>
          <a:prstGeom prst="rect">
            <a:avLst/>
          </a:prstGeom>
          <a:noFill/>
          <a:ln>
            <a:noFill/>
          </a:ln>
        </p:spPr>
        <p:txBody>
          <a:bodyPr spcFirstLastPara="1" wrap="square" lIns="91425" tIns="91425" rIns="91425" bIns="91425" anchor="t" anchorCtr="0">
            <a:spAutoFit/>
          </a:bodyPr>
          <a:lstStyle/>
          <a:p>
            <a:pPr algn="just" fontAlgn="base"/>
            <a:r>
              <a:rPr lang="en-IN" sz="1800" b="1" dirty="0">
                <a:latin typeface="Proxima Nova" panose="020B0604020202020204" charset="0"/>
              </a:rPr>
              <a:t>Algorithm of the Selection Sort </a:t>
            </a:r>
          </a:p>
          <a:p>
            <a:pPr algn="just" fontAlgn="base"/>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The selection sort algorithm is as follows:</a:t>
            </a:r>
          </a:p>
          <a:p>
            <a:pPr marL="285750" indent="-285750" algn="just" fontAlgn="base">
              <a:buFont typeface="Arial" panose="020B0604020202020204" pitchFamily="34" charset="0"/>
              <a:buChar char="•"/>
            </a:pPr>
            <a:endParaRPr lang="en-IN" sz="1800" dirty="0">
              <a:latin typeface="Proxima Nova" panose="020B0604020202020204" charset="0"/>
            </a:endParaRPr>
          </a:p>
          <a:p>
            <a:pPr algn="just" fontAlgn="base"/>
            <a:r>
              <a:rPr lang="en-IN" sz="1800" dirty="0">
                <a:latin typeface="Proxima Nova" panose="020B0604020202020204" charset="0"/>
              </a:rPr>
              <a:t>Step 1 − Set min to the first location</a:t>
            </a:r>
          </a:p>
          <a:p>
            <a:pPr algn="just" fontAlgn="base"/>
            <a:r>
              <a:rPr lang="en-IN" sz="1800" dirty="0">
                <a:latin typeface="Proxima Nova" panose="020B0604020202020204" charset="0"/>
              </a:rPr>
              <a:t>Step 2 − Search the minimum element in the array</a:t>
            </a:r>
          </a:p>
          <a:p>
            <a:pPr algn="just" fontAlgn="base"/>
            <a:r>
              <a:rPr lang="en-IN" sz="1800" dirty="0">
                <a:latin typeface="Proxima Nova" panose="020B0604020202020204" charset="0"/>
              </a:rPr>
              <a:t>Step 3 – swap the first location with the minimum value in the array</a:t>
            </a:r>
          </a:p>
          <a:p>
            <a:pPr algn="just" fontAlgn="base"/>
            <a:r>
              <a:rPr lang="en-IN" sz="1800" dirty="0">
                <a:latin typeface="Proxima Nova" panose="020B0604020202020204" charset="0"/>
              </a:rPr>
              <a:t>Step 4 – assign the second element as min.</a:t>
            </a:r>
          </a:p>
          <a:p>
            <a:pPr algn="just" fontAlgn="base"/>
            <a:r>
              <a:rPr lang="en-IN" sz="1800" dirty="0">
                <a:latin typeface="Proxima Nova" panose="020B0604020202020204" charset="0"/>
              </a:rPr>
              <a:t>Step 5 − Repeat the process until we get a sorted array.</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b="1" dirty="0">
                <a:latin typeface="Proxima Nova" panose="020B0604020202020204" charset="0"/>
              </a:rPr>
              <a:t>Demo : https://visualgo.net/en/sorting</a:t>
            </a:r>
          </a:p>
          <a:p>
            <a:pPr marL="285750" indent="-285750" algn="just" fontAlgn="base">
              <a:buFont typeface="Arial" panose="020B0604020202020204" pitchFamily="34" charset="0"/>
              <a:buChar char="•"/>
            </a:pPr>
            <a:endParaRPr lang="en-IN" sz="1800" dirty="0">
              <a:latin typeface="Proxima Nova" panose="020B0604020202020204" charset="0"/>
            </a:endParaRPr>
          </a:p>
        </p:txBody>
      </p:sp>
    </p:spTree>
    <p:extLst>
      <p:ext uri="{BB962C8B-B14F-4D97-AF65-F5344CB8AC3E}">
        <p14:creationId xmlns:p14="http://schemas.microsoft.com/office/powerpoint/2010/main" val="539975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SELECTION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4" y="802329"/>
            <a:ext cx="8035738" cy="3508623"/>
          </a:xfrm>
          <a:prstGeom prst="rect">
            <a:avLst/>
          </a:prstGeom>
          <a:noFill/>
          <a:ln>
            <a:noFill/>
          </a:ln>
        </p:spPr>
        <p:txBody>
          <a:bodyPr spcFirstLastPara="1" wrap="square" lIns="91425" tIns="91425" rIns="91425" bIns="91425" anchor="t" anchorCtr="0">
            <a:spAutoFit/>
          </a:bodyPr>
          <a:lstStyle/>
          <a:p>
            <a:pPr algn="just" fontAlgn="base"/>
            <a:r>
              <a:rPr lang="en-IN" sz="1800" b="1" dirty="0">
                <a:latin typeface="Proxima Nova" panose="020B0604020202020204" charset="0"/>
              </a:rPr>
              <a:t>Selection Sort Example</a:t>
            </a:r>
          </a:p>
          <a:p>
            <a:pPr algn="just" fontAlgn="base"/>
            <a:endParaRPr lang="en-IN" sz="1800" b="1" dirty="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dirty="0">
              <a:latin typeface="Proxima Nova" panose="020B0604020202020204" charset="0"/>
            </a:endParaRPr>
          </a:p>
        </p:txBody>
      </p:sp>
      <p:pic>
        <p:nvPicPr>
          <p:cNvPr id="7" name="Picture 2" descr="enter image description he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6685" y="1182270"/>
            <a:ext cx="5886086" cy="39262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159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sym typeface="Proxima Nova"/>
              </a:rPr>
              <a:t>SELECTION SORT</a:t>
            </a:r>
            <a:endParaRPr lang="en-IN"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523983" y="858853"/>
            <a:ext cx="4047982" cy="4081087"/>
          </a:xfrm>
          <a:prstGeom prst="rect">
            <a:avLst/>
          </a:prstGeom>
          <a:noFill/>
          <a:ln>
            <a:noFill/>
          </a:ln>
        </p:spPr>
        <p:txBody>
          <a:bodyPr spcFirstLastPara="1" wrap="square" lIns="91425" tIns="91425" rIns="91425" bIns="91425" anchor="t" anchorCtr="0">
            <a:spAutoFit/>
          </a:bodyPr>
          <a:lstStyle/>
          <a:p>
            <a:pPr marL="0" indent="0" algn="just">
              <a:buNone/>
            </a:pPr>
            <a:r>
              <a:rPr lang="en-IN" sz="1800" b="1" dirty="0">
                <a:solidFill>
                  <a:srgbClr val="666666"/>
                </a:solidFill>
                <a:latin typeface="Proxima Nova"/>
                <a:ea typeface="Proxima Nova"/>
                <a:cs typeface="Proxima Nova"/>
              </a:rPr>
              <a:t>Implementations of Selection Sort</a:t>
            </a:r>
          </a:p>
          <a:p>
            <a:pPr>
              <a:lnSpc>
                <a:spcPct val="120000"/>
              </a:lnSpc>
            </a:pPr>
            <a:endParaRPr lang="pt-BR" sz="1600" dirty="0">
              <a:solidFill>
                <a:schemeClr val="tx1"/>
              </a:solidFill>
              <a:latin typeface="Proxima Nova"/>
              <a:ea typeface="Proxima Nova"/>
              <a:cs typeface="Proxima Nova"/>
            </a:endParaRPr>
          </a:p>
          <a:p>
            <a:r>
              <a:rPr lang="pt-BR" sz="1800" dirty="0">
                <a:solidFill>
                  <a:schemeClr val="tx1"/>
                </a:solidFill>
                <a:latin typeface="Proxima Nova"/>
                <a:ea typeface="Proxima Nova"/>
                <a:cs typeface="Proxima Nova"/>
              </a:rPr>
              <a:t>for (i = 0 ; i &lt; n-1 ; i++)</a:t>
            </a:r>
          </a:p>
          <a:p>
            <a:r>
              <a:rPr lang="pt-BR" sz="1800" dirty="0">
                <a:solidFill>
                  <a:schemeClr val="tx1"/>
                </a:solidFill>
                <a:latin typeface="Proxima Nova"/>
                <a:ea typeface="Proxima Nova"/>
                <a:cs typeface="Proxima Nova"/>
              </a:rPr>
              <a:t>{	</a:t>
            </a:r>
          </a:p>
          <a:p>
            <a:r>
              <a:rPr lang="pt-BR" sz="1800" dirty="0">
                <a:solidFill>
                  <a:schemeClr val="tx1"/>
                </a:solidFill>
                <a:latin typeface="Proxima Nova"/>
                <a:ea typeface="Proxima Nova"/>
                <a:cs typeface="Proxima Nova"/>
              </a:rPr>
              <a:t>       min = i;</a:t>
            </a:r>
          </a:p>
          <a:p>
            <a:r>
              <a:rPr lang="pt-BR" sz="1800" dirty="0">
                <a:solidFill>
                  <a:schemeClr val="tx1"/>
                </a:solidFill>
                <a:latin typeface="Proxima Nova"/>
                <a:ea typeface="Proxima Nova"/>
                <a:cs typeface="Proxima Nova"/>
              </a:rPr>
              <a:t>       for(j = i+1 ; j &lt; n ; j++)</a:t>
            </a:r>
          </a:p>
          <a:p>
            <a:r>
              <a:rPr lang="pt-BR" sz="1800" dirty="0">
                <a:solidFill>
                  <a:schemeClr val="tx1"/>
                </a:solidFill>
                <a:latin typeface="Proxima Nova"/>
                <a:ea typeface="Proxima Nova"/>
                <a:cs typeface="Proxima Nova"/>
              </a:rPr>
              <a:t>       {</a:t>
            </a:r>
          </a:p>
          <a:p>
            <a:r>
              <a:rPr lang="pt-BR" sz="1800" dirty="0">
                <a:solidFill>
                  <a:schemeClr val="tx1"/>
                </a:solidFill>
                <a:latin typeface="Proxima Nova"/>
                <a:ea typeface="Proxima Nova"/>
                <a:cs typeface="Proxima Nova"/>
              </a:rPr>
              <a:t>	if(A[j] &lt; A[min])</a:t>
            </a:r>
          </a:p>
          <a:p>
            <a:r>
              <a:rPr lang="pt-BR" sz="1800" dirty="0">
                <a:solidFill>
                  <a:schemeClr val="tx1"/>
                </a:solidFill>
                <a:latin typeface="Proxima Nova"/>
                <a:ea typeface="Proxima Nova"/>
                <a:cs typeface="Proxima Nova"/>
              </a:rPr>
              <a:t>	      min = j;</a:t>
            </a:r>
          </a:p>
          <a:p>
            <a:r>
              <a:rPr lang="pt-BR" sz="1800" dirty="0">
                <a:solidFill>
                  <a:schemeClr val="tx1"/>
                </a:solidFill>
                <a:latin typeface="Proxima Nova"/>
                <a:ea typeface="Proxima Nova"/>
                <a:cs typeface="Proxima Nova"/>
              </a:rPr>
              <a:t>       }</a:t>
            </a:r>
          </a:p>
          <a:p>
            <a:r>
              <a:rPr lang="pt-BR" sz="1800" dirty="0">
                <a:solidFill>
                  <a:schemeClr val="tx1"/>
                </a:solidFill>
                <a:latin typeface="Proxima Nova"/>
                <a:ea typeface="Proxima Nova"/>
                <a:cs typeface="Proxima Nova"/>
              </a:rPr>
              <a:t>       temp = A[i];</a:t>
            </a:r>
          </a:p>
          <a:p>
            <a:r>
              <a:rPr lang="pt-BR" sz="1800" dirty="0">
                <a:solidFill>
                  <a:schemeClr val="tx1"/>
                </a:solidFill>
                <a:latin typeface="Proxima Nova"/>
                <a:ea typeface="Proxima Nova"/>
                <a:cs typeface="Proxima Nova"/>
              </a:rPr>
              <a:t>       A[i] = A[min];</a:t>
            </a:r>
          </a:p>
          <a:p>
            <a:r>
              <a:rPr lang="pt-BR" sz="1800" dirty="0">
                <a:solidFill>
                  <a:schemeClr val="tx1"/>
                </a:solidFill>
                <a:latin typeface="Proxima Nova"/>
                <a:ea typeface="Proxima Nova"/>
                <a:cs typeface="Proxima Nova"/>
              </a:rPr>
              <a:t>       A[min] = temp;</a:t>
            </a:r>
          </a:p>
          <a:p>
            <a:r>
              <a:rPr lang="pt-BR" sz="1800" dirty="0">
                <a:solidFill>
                  <a:schemeClr val="tx1"/>
                </a:solidFill>
                <a:latin typeface="Proxima Nova"/>
                <a:ea typeface="Proxima Nova"/>
                <a:cs typeface="Proxima Nova"/>
              </a:rPr>
              <a:t>}</a:t>
            </a:r>
            <a:endParaRPr lang="en-IN" sz="1800" dirty="0">
              <a:solidFill>
                <a:schemeClr val="tx1"/>
              </a:solidFill>
              <a:latin typeface="Proxima Nova"/>
              <a:ea typeface="Proxima Nova"/>
              <a:cs typeface="Proxima Nova"/>
            </a:endParaRPr>
          </a:p>
        </p:txBody>
      </p:sp>
      <p:sp>
        <p:nvSpPr>
          <p:cNvPr id="7" name="Google Shape;99;p17"/>
          <p:cNvSpPr txBox="1"/>
          <p:nvPr/>
        </p:nvSpPr>
        <p:spPr>
          <a:xfrm>
            <a:off x="4571976" y="858853"/>
            <a:ext cx="4397364" cy="3139291"/>
          </a:xfrm>
          <a:prstGeom prst="rect">
            <a:avLst/>
          </a:prstGeom>
          <a:noFill/>
          <a:ln>
            <a:noFill/>
          </a:ln>
        </p:spPr>
        <p:txBody>
          <a:bodyPr spcFirstLastPara="1" wrap="square" lIns="91425" tIns="91425" rIns="91425" bIns="91425" anchor="t" anchorCtr="0">
            <a:spAutoFit/>
          </a:bodyPr>
          <a:lstStyle/>
          <a:p>
            <a:pPr fontAlgn="base">
              <a:lnSpc>
                <a:spcPct val="120000"/>
              </a:lnSpc>
            </a:pPr>
            <a:endParaRPr lang="en-IN" sz="1600" dirty="0">
              <a:solidFill>
                <a:srgbClr val="00B0F0"/>
              </a:solidFill>
              <a:latin typeface="Proxima Nova"/>
              <a:ea typeface="Proxima Nova"/>
              <a:cs typeface="Proxima Nova"/>
            </a:endParaRPr>
          </a:p>
          <a:p>
            <a:pPr fontAlgn="base">
              <a:lnSpc>
                <a:spcPct val="120000"/>
              </a:lnSpc>
            </a:pPr>
            <a:endParaRPr lang="en-IN" sz="1600" dirty="0">
              <a:solidFill>
                <a:srgbClr val="00B0F0"/>
              </a:solidFill>
              <a:latin typeface="Proxima Nova"/>
              <a:ea typeface="Proxima Nova"/>
              <a:cs typeface="Proxima Nova"/>
            </a:endParaRPr>
          </a:p>
          <a:p>
            <a:pPr fontAlgn="base">
              <a:lnSpc>
                <a:spcPct val="120000"/>
              </a:lnSpc>
            </a:pPr>
            <a:endParaRPr lang="en-IN" sz="1600" dirty="0">
              <a:solidFill>
                <a:srgbClr val="00B0F0"/>
              </a:solidFill>
              <a:latin typeface="Proxima Nova"/>
              <a:ea typeface="Proxima Nova"/>
              <a:cs typeface="Proxima Nova"/>
            </a:endParaRPr>
          </a:p>
          <a:p>
            <a:pPr fontAlgn="base">
              <a:lnSpc>
                <a:spcPct val="120000"/>
              </a:lnSpc>
            </a:pPr>
            <a:endParaRPr lang="en-IN" sz="1600" dirty="0">
              <a:solidFill>
                <a:srgbClr val="00B0F0"/>
              </a:solidFill>
              <a:latin typeface="Proxima Nova"/>
              <a:ea typeface="Proxima Nova"/>
              <a:cs typeface="Proxima Nova"/>
            </a:endParaRPr>
          </a:p>
          <a:p>
            <a:pPr fontAlgn="base">
              <a:lnSpc>
                <a:spcPct val="120000"/>
              </a:lnSpc>
            </a:pPr>
            <a:endParaRPr lang="en-IN" sz="1600" dirty="0">
              <a:solidFill>
                <a:srgbClr val="00B0F0"/>
              </a:solidFill>
              <a:latin typeface="Proxima Nova"/>
              <a:ea typeface="Proxima Nova"/>
              <a:cs typeface="Proxima Nova"/>
            </a:endParaRPr>
          </a:p>
          <a:p>
            <a:pPr fontAlgn="base">
              <a:lnSpc>
                <a:spcPct val="120000"/>
              </a:lnSpc>
            </a:pPr>
            <a:r>
              <a:rPr lang="en-IN" sz="1600" dirty="0" err="1">
                <a:solidFill>
                  <a:srgbClr val="00B0F0"/>
                </a:solidFill>
                <a:latin typeface="Proxima Nova"/>
                <a:ea typeface="Proxima Nova"/>
                <a:cs typeface="Proxima Nova"/>
              </a:rPr>
              <a:t>i</a:t>
            </a:r>
            <a:r>
              <a:rPr lang="en-IN" sz="1600" dirty="0">
                <a:solidFill>
                  <a:srgbClr val="00B0F0"/>
                </a:solidFill>
                <a:latin typeface="Proxima Nova"/>
                <a:ea typeface="Proxima Nova"/>
                <a:cs typeface="Proxima Nova"/>
              </a:rPr>
              <a:t> = </a:t>
            </a:r>
            <a:r>
              <a:rPr lang="en-IN" sz="1600" dirty="0">
                <a:solidFill>
                  <a:schemeClr val="tx1"/>
                </a:solidFill>
                <a:latin typeface="Proxima Nova"/>
                <a:ea typeface="Proxima Nova"/>
                <a:cs typeface="Proxima Nova"/>
              </a:rPr>
              <a:t>variable to traverse the array A</a:t>
            </a:r>
          </a:p>
          <a:p>
            <a:pPr fontAlgn="base">
              <a:lnSpc>
                <a:spcPct val="120000"/>
              </a:lnSpc>
            </a:pPr>
            <a:r>
              <a:rPr lang="en-IN" sz="1600" dirty="0">
                <a:solidFill>
                  <a:srgbClr val="00B0F0"/>
                </a:solidFill>
                <a:latin typeface="Proxima Nova"/>
                <a:ea typeface="Proxima Nova"/>
                <a:cs typeface="Proxima Nova"/>
              </a:rPr>
              <a:t>min = </a:t>
            </a:r>
            <a:r>
              <a:rPr lang="en-IN" sz="1600" dirty="0">
                <a:solidFill>
                  <a:schemeClr val="tx1"/>
                </a:solidFill>
                <a:latin typeface="Proxima Nova"/>
                <a:ea typeface="Proxima Nova"/>
                <a:cs typeface="Proxima Nova"/>
              </a:rPr>
              <a:t>variable to store the index of minimum element</a:t>
            </a:r>
          </a:p>
          <a:p>
            <a:pPr fontAlgn="base">
              <a:lnSpc>
                <a:spcPct val="120000"/>
              </a:lnSpc>
            </a:pPr>
            <a:r>
              <a:rPr lang="en-IN" sz="1600" dirty="0">
                <a:solidFill>
                  <a:srgbClr val="00B0F0"/>
                </a:solidFill>
                <a:latin typeface="Proxima Nova"/>
                <a:ea typeface="Proxima Nova"/>
                <a:cs typeface="Proxima Nova"/>
              </a:rPr>
              <a:t>j = </a:t>
            </a:r>
            <a:r>
              <a:rPr lang="en-IN" sz="1600" dirty="0">
                <a:solidFill>
                  <a:schemeClr val="tx1"/>
                </a:solidFill>
                <a:latin typeface="Proxima Nova"/>
                <a:ea typeface="Proxima Nova"/>
                <a:cs typeface="Proxima Nova"/>
              </a:rPr>
              <a:t>variable to traverse the unsorted sub-array</a:t>
            </a:r>
          </a:p>
          <a:p>
            <a:pPr fontAlgn="base">
              <a:lnSpc>
                <a:spcPct val="120000"/>
              </a:lnSpc>
            </a:pPr>
            <a:r>
              <a:rPr lang="en-IN" sz="1600" dirty="0">
                <a:solidFill>
                  <a:srgbClr val="00B0F0"/>
                </a:solidFill>
                <a:latin typeface="Proxima Nova"/>
                <a:ea typeface="Proxima Nova"/>
                <a:cs typeface="Proxima Nova"/>
              </a:rPr>
              <a:t>temp = </a:t>
            </a:r>
            <a:r>
              <a:rPr lang="en-IN" sz="1600" dirty="0">
                <a:solidFill>
                  <a:schemeClr val="tx1"/>
                </a:solidFill>
                <a:latin typeface="Proxima Nova"/>
                <a:ea typeface="Proxima Nova"/>
                <a:cs typeface="Proxima Nova"/>
              </a:rPr>
              <a:t>temporary variable used for swapping</a:t>
            </a:r>
          </a:p>
        </p:txBody>
      </p:sp>
      <p:pic>
        <p:nvPicPr>
          <p:cNvPr id="5" name="Picture 4"/>
          <p:cNvPicPr>
            <a:picLocks noChangeAspect="1"/>
          </p:cNvPicPr>
          <p:nvPr/>
        </p:nvPicPr>
        <p:blipFill>
          <a:blip r:embed="rId6"/>
          <a:stretch>
            <a:fillRect/>
          </a:stretch>
        </p:blipFill>
        <p:spPr>
          <a:xfrm>
            <a:off x="4402103" y="858853"/>
            <a:ext cx="4429125" cy="1352550"/>
          </a:xfrm>
          <a:prstGeom prst="rect">
            <a:avLst/>
          </a:prstGeom>
        </p:spPr>
      </p:pic>
    </p:spTree>
    <p:extLst>
      <p:ext uri="{BB962C8B-B14F-4D97-AF65-F5344CB8AC3E}">
        <p14:creationId xmlns:p14="http://schemas.microsoft.com/office/powerpoint/2010/main" val="2445276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508623"/>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The efficiency of an algorithm defines the number of computational resources used by an algorithm and time taken by an algorithm to produce the desired result.</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fontAlgn="base">
              <a:buFont typeface="Arial" panose="020B0604020202020204" pitchFamily="34" charset="0"/>
              <a:buChar char="•"/>
            </a:pPr>
            <a:r>
              <a:rPr lang="en-IN" sz="1800" dirty="0">
                <a:solidFill>
                  <a:srgbClr val="666666"/>
                </a:solidFill>
                <a:latin typeface="Proxima Nova"/>
                <a:ea typeface="Proxima Nova"/>
                <a:cs typeface="Proxima Nova"/>
              </a:rPr>
              <a:t>An algorithm which takes </a:t>
            </a:r>
            <a:r>
              <a:rPr lang="en-IN" sz="1800" b="1" dirty="0">
                <a:solidFill>
                  <a:srgbClr val="666666"/>
                </a:solidFill>
                <a:latin typeface="Proxima Nova"/>
                <a:ea typeface="Proxima Nova"/>
                <a:cs typeface="Proxima Nova"/>
              </a:rPr>
              <a:t>fewer resources </a:t>
            </a:r>
            <a:r>
              <a:rPr lang="en-IN" sz="1800" dirty="0">
                <a:solidFill>
                  <a:srgbClr val="666666"/>
                </a:solidFill>
                <a:latin typeface="Proxima Nova"/>
                <a:ea typeface="Proxima Nova"/>
                <a:cs typeface="Proxima Nova"/>
              </a:rPr>
              <a:t>and computes results in a </a:t>
            </a:r>
            <a:r>
              <a:rPr lang="en-IN" sz="1800" b="1" dirty="0">
                <a:solidFill>
                  <a:srgbClr val="666666"/>
                </a:solidFill>
                <a:latin typeface="Proxima Nova"/>
                <a:ea typeface="Proxima Nova"/>
                <a:cs typeface="Proxima Nova"/>
              </a:rPr>
              <a:t>minimum time</a:t>
            </a:r>
            <a:r>
              <a:rPr lang="en-IN" sz="1800" dirty="0">
                <a:solidFill>
                  <a:srgbClr val="666666"/>
                </a:solidFill>
                <a:latin typeface="Proxima Nova"/>
                <a:ea typeface="Proxima Nova"/>
                <a:cs typeface="Proxima Nova"/>
              </a:rPr>
              <a:t> for a problem then that algorithm is known as efficient.</a:t>
            </a:r>
          </a:p>
          <a:p>
            <a:pPr algn="just" fontAlgn="base"/>
            <a:endParaRPr lang="en-IN" sz="1800" dirty="0">
              <a:solidFill>
                <a:srgbClr val="666666"/>
              </a:solidFill>
              <a:latin typeface="Proxima Nova"/>
              <a:ea typeface="Proxima Nova"/>
              <a:cs typeface="Proxima Nova"/>
            </a:endParaRPr>
          </a:p>
          <a:p>
            <a:pPr marL="285750" indent="-285750" algn="just" fontAlgn="base">
              <a:buFont typeface="Arial" panose="020B0604020202020204" pitchFamily="34" charset="0"/>
              <a:buChar char="•"/>
            </a:pPr>
            <a:r>
              <a:rPr lang="en-IN" sz="1800" dirty="0">
                <a:solidFill>
                  <a:srgbClr val="666666"/>
                </a:solidFill>
                <a:latin typeface="Proxima Nova"/>
                <a:ea typeface="Proxima Nova"/>
                <a:cs typeface="Proxima Nova"/>
              </a:rPr>
              <a:t>The efficiency of an algorithm depends on its design, implementation, resources, and memory required by it for the computation.</a:t>
            </a:r>
          </a:p>
          <a:p>
            <a:pPr marL="285750" indent="-285750" algn="just" fontAlgn="base">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fontAlgn="base">
              <a:buFont typeface="Arial" panose="020B0604020202020204" pitchFamily="34" charset="0"/>
              <a:buChar char="•"/>
            </a:pPr>
            <a:r>
              <a:rPr lang="en-IN" sz="1800" dirty="0">
                <a:solidFill>
                  <a:srgbClr val="666666"/>
                </a:solidFill>
                <a:latin typeface="Proxima Nova"/>
                <a:ea typeface="Proxima Nova"/>
                <a:cs typeface="Proxima Nova"/>
              </a:rPr>
              <a:t>Since every algorithm uses computer resources to run, But to analyse an algorithm, execution time and internal memory are essential to consider.</a:t>
            </a:r>
          </a:p>
        </p:txBody>
      </p:sp>
    </p:spTree>
    <p:extLst>
      <p:ext uri="{BB962C8B-B14F-4D97-AF65-F5344CB8AC3E}">
        <p14:creationId xmlns:p14="http://schemas.microsoft.com/office/powerpoint/2010/main" val="545985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SELECTION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3908732"/>
          </a:xfrm>
          <a:prstGeom prst="rect">
            <a:avLst/>
          </a:prstGeom>
          <a:noFill/>
          <a:ln>
            <a:noFill/>
          </a:ln>
        </p:spPr>
        <p:txBody>
          <a:bodyPr spcFirstLastPara="1" wrap="square" lIns="91425" tIns="91425" rIns="91425" bIns="91425" anchor="t" anchorCtr="0">
            <a:spAutoFit/>
          </a:bodyPr>
          <a:lstStyle/>
          <a:p>
            <a:pPr marL="0" indent="0" algn="just">
              <a:buNone/>
            </a:pPr>
            <a:r>
              <a:rPr lang="en-IN" sz="1800" b="1" dirty="0">
                <a:solidFill>
                  <a:srgbClr val="666666"/>
                </a:solidFill>
                <a:latin typeface="Proxima Nova"/>
                <a:ea typeface="Proxima Nova"/>
                <a:cs typeface="Proxima Nova"/>
              </a:rPr>
              <a:t>Time complexity</a:t>
            </a:r>
          </a:p>
          <a:p>
            <a:pPr algn="just"/>
            <a:endParaRPr lang="en-IN" sz="1600" dirty="0">
              <a:latin typeface="Proxima Nova" panose="020B0604020202020204" charset="0"/>
            </a:endParaRPr>
          </a:p>
          <a:p>
            <a:pPr algn="just"/>
            <a:r>
              <a:rPr lang="en-IN" sz="1600" dirty="0">
                <a:latin typeface="Proxima Nova" panose="020B0604020202020204" charset="0"/>
              </a:rPr>
              <a:t>Best Case Complexity: The selection sort algorithm has a best-case time complexity of O(</a:t>
            </a:r>
            <a:r>
              <a:rPr lang="en-IN" sz="1600" b="1" dirty="0">
                <a:latin typeface="Proxima Nova" panose="020B0604020202020204" charset="0"/>
              </a:rPr>
              <a:t>n</a:t>
            </a:r>
            <a:r>
              <a:rPr lang="en-IN" sz="1600" b="1" baseline="30000" dirty="0">
                <a:latin typeface="Proxima Nova" panose="020B0604020202020204" charset="0"/>
              </a:rPr>
              <a:t>2</a:t>
            </a:r>
            <a:r>
              <a:rPr lang="en-IN" sz="1600" dirty="0">
                <a:latin typeface="Proxima Nova" panose="020B0604020202020204" charset="0"/>
              </a:rPr>
              <a:t>) for the already sorted array.</a:t>
            </a:r>
          </a:p>
          <a:p>
            <a:pPr algn="just"/>
            <a:endParaRPr lang="en-IN" sz="1600" dirty="0">
              <a:latin typeface="Proxima Nova" panose="020B0604020202020204" charset="0"/>
            </a:endParaRPr>
          </a:p>
          <a:p>
            <a:pPr algn="just"/>
            <a:r>
              <a:rPr lang="en-IN" sz="1600" dirty="0">
                <a:latin typeface="Proxima Nova" panose="020B0604020202020204" charset="0"/>
              </a:rPr>
              <a:t>Average Case Complexity: The average-case time complexity for the selection sort algorithm is O(</a:t>
            </a:r>
            <a:r>
              <a:rPr lang="en-IN" sz="1600" b="1" dirty="0">
                <a:latin typeface="Proxima Nova" panose="020B0604020202020204" charset="0"/>
              </a:rPr>
              <a:t>n</a:t>
            </a:r>
            <a:r>
              <a:rPr lang="en-IN" sz="1600" b="1" baseline="30000" dirty="0">
                <a:latin typeface="Proxima Nova" panose="020B0604020202020204" charset="0"/>
              </a:rPr>
              <a:t>2</a:t>
            </a:r>
            <a:r>
              <a:rPr lang="en-IN" sz="1600" dirty="0">
                <a:latin typeface="Proxima Nova" panose="020B0604020202020204" charset="0"/>
              </a:rPr>
              <a:t>), in which the existing elements are in jumbled ordered, i.e., neither in the ascending order nor in the descending order.</a:t>
            </a:r>
          </a:p>
          <a:p>
            <a:pPr algn="just"/>
            <a:endParaRPr lang="en-IN" sz="1600" dirty="0">
              <a:latin typeface="Proxima Nova" panose="020B0604020202020204" charset="0"/>
            </a:endParaRPr>
          </a:p>
          <a:p>
            <a:pPr algn="just"/>
            <a:r>
              <a:rPr lang="en-IN" sz="1600" dirty="0">
                <a:latin typeface="Proxima Nova" panose="020B0604020202020204" charset="0"/>
              </a:rPr>
              <a:t>Worst Case Complexity: The worst-case time complexity is also O(</a:t>
            </a:r>
            <a:r>
              <a:rPr lang="en-IN" sz="1600" b="1" dirty="0">
                <a:latin typeface="Proxima Nova" panose="020B0604020202020204" charset="0"/>
              </a:rPr>
              <a:t>n</a:t>
            </a:r>
            <a:r>
              <a:rPr lang="en-IN" sz="1600" b="1" baseline="30000" dirty="0">
                <a:latin typeface="Proxima Nova" panose="020B0604020202020204" charset="0"/>
              </a:rPr>
              <a:t>2</a:t>
            </a:r>
            <a:r>
              <a:rPr lang="en-IN" sz="1600" dirty="0">
                <a:latin typeface="Proxima Nova" panose="020B0604020202020204" charset="0"/>
              </a:rPr>
              <a:t>), which occurs when we sort the descending order of an array into the ascending order.</a:t>
            </a:r>
          </a:p>
          <a:p>
            <a:pPr algn="just"/>
            <a:endParaRPr lang="en-IN" sz="1600" dirty="0">
              <a:latin typeface="Proxima Nova" panose="020B0604020202020204" charset="0"/>
            </a:endParaRPr>
          </a:p>
          <a:p>
            <a:pPr algn="just"/>
            <a:r>
              <a:rPr lang="en-IN" sz="1600" dirty="0">
                <a:latin typeface="Proxima Nova" panose="020B0604020202020204" charset="0"/>
              </a:rPr>
              <a:t>In the selection sort algorithm, the time complexity is O(</a:t>
            </a:r>
            <a:r>
              <a:rPr lang="en-IN" sz="1600" b="1" dirty="0">
                <a:latin typeface="Proxima Nova" panose="020B0604020202020204" charset="0"/>
              </a:rPr>
              <a:t>n</a:t>
            </a:r>
            <a:r>
              <a:rPr lang="en-IN" sz="1600" b="1" baseline="30000" dirty="0">
                <a:latin typeface="Proxima Nova" panose="020B0604020202020204" charset="0"/>
              </a:rPr>
              <a:t>2</a:t>
            </a:r>
            <a:r>
              <a:rPr lang="en-IN" sz="1600" dirty="0">
                <a:latin typeface="Proxima Nova" panose="020B0604020202020204" charset="0"/>
              </a:rPr>
              <a:t>) in all three cases. This is because, in each step, we are required to find minimum elements so that it can be placed in the correct position. Once we trace the complete array, we will get our minimum element.</a:t>
            </a:r>
          </a:p>
        </p:txBody>
      </p:sp>
    </p:spTree>
    <p:extLst>
      <p:ext uri="{BB962C8B-B14F-4D97-AF65-F5344CB8AC3E}">
        <p14:creationId xmlns:p14="http://schemas.microsoft.com/office/powerpoint/2010/main" val="2286840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3231624"/>
          </a:xfrm>
          <a:prstGeom prst="rect">
            <a:avLst/>
          </a:prstGeom>
          <a:noFill/>
          <a:ln>
            <a:noFill/>
          </a:ln>
        </p:spPr>
        <p:txBody>
          <a:bodyPr spcFirstLastPara="1" wrap="square" lIns="91425" tIns="91425" rIns="91425" bIns="91425" anchor="t" anchorCtr="0">
            <a:spAutoFit/>
          </a:bodyPr>
          <a:lstStyle/>
          <a:p>
            <a:pPr marL="285750" indent="-285750" algn="just" fontAlgn="base">
              <a:buFont typeface="Arial" panose="020B0604020202020204" pitchFamily="34" charset="0"/>
              <a:buChar char="•"/>
            </a:pPr>
            <a:r>
              <a:rPr lang="en-IN" sz="1800" dirty="0">
                <a:latin typeface="Proxima Nova" panose="020B0604020202020204" charset="0"/>
              </a:rPr>
              <a:t>Insertion sort is a simple sorting algorithm that works similar to the way you sort </a:t>
            </a:r>
            <a:r>
              <a:rPr lang="en-IN" sz="1800" b="1" dirty="0">
                <a:latin typeface="Proxima Nova" panose="020B0604020202020204" charset="0"/>
              </a:rPr>
              <a:t>playing cards </a:t>
            </a:r>
            <a:r>
              <a:rPr lang="en-IN" sz="1800" dirty="0">
                <a:latin typeface="Proxima Nova" panose="020B0604020202020204" charset="0"/>
              </a:rPr>
              <a:t>in your hands.</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We assume that the first card is </a:t>
            </a:r>
            <a:r>
              <a:rPr lang="en-IN" sz="1800" b="1" dirty="0">
                <a:latin typeface="Proxima Nova" panose="020B0604020202020204" charset="0"/>
              </a:rPr>
              <a:t>already sorted </a:t>
            </a:r>
            <a:r>
              <a:rPr lang="en-IN" sz="1800" dirty="0">
                <a:latin typeface="Proxima Nova" panose="020B0604020202020204" charset="0"/>
              </a:rPr>
              <a:t>then, we select an unsorted card. </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If the unsorted card is </a:t>
            </a:r>
            <a:r>
              <a:rPr lang="en-IN" sz="1800" b="1" dirty="0">
                <a:latin typeface="Proxima Nova" panose="020B0604020202020204" charset="0"/>
              </a:rPr>
              <a:t>greater than </a:t>
            </a:r>
            <a:r>
              <a:rPr lang="en-IN" sz="1800" dirty="0">
                <a:latin typeface="Proxima Nova" panose="020B0604020202020204" charset="0"/>
              </a:rPr>
              <a:t>the card in hand, it is placed on the right otherwise, to the left. </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In the same way, other unsorted cards are taken and put in their right place.</a:t>
            </a:r>
          </a:p>
          <a:p>
            <a:pPr marL="285750" indent="-285750" algn="just" fontAlgn="base">
              <a:buFont typeface="Arial" panose="020B0604020202020204" pitchFamily="34" charset="0"/>
              <a:buChar char="•"/>
            </a:pPr>
            <a:endParaRPr lang="en-IN" sz="1800" dirty="0">
              <a:latin typeface="Proxima Nova" panose="020B0604020202020204" charset="0"/>
            </a:endParaRPr>
          </a:p>
        </p:txBody>
      </p:sp>
    </p:spTree>
    <p:extLst>
      <p:ext uri="{BB962C8B-B14F-4D97-AF65-F5344CB8AC3E}">
        <p14:creationId xmlns:p14="http://schemas.microsoft.com/office/powerpoint/2010/main" val="319249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pic>
        <p:nvPicPr>
          <p:cNvPr id="7" name="Picture 2" descr="The Insertion Sort Algorithm How humans sort a hand of cards The insertion  sort takes a page from the Human card sorting playbook. Here how most card  player would do when they need to sport the cards in their hand: Make sure  the cards at the start (= left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2768" y="801583"/>
            <a:ext cx="6051479" cy="386012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790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pic>
        <p:nvPicPr>
          <p:cNvPr id="7"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577" y="1353141"/>
            <a:ext cx="7288796" cy="2437191"/>
          </a:xfrm>
          <a:prstGeom prst="rect">
            <a:avLst/>
          </a:prstGeom>
          <a:noFill/>
          <a:ln>
            <a:noFill/>
          </a:ln>
        </p:spPr>
      </p:pic>
    </p:spTree>
    <p:extLst>
      <p:ext uri="{BB962C8B-B14F-4D97-AF65-F5344CB8AC3E}">
        <p14:creationId xmlns:p14="http://schemas.microsoft.com/office/powerpoint/2010/main" val="903186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pic>
        <p:nvPicPr>
          <p:cNvPr id="8" name="Content Placeholder 4"/>
          <p:cNvPicPr>
            <a:picLocks noChangeAspect="1"/>
          </p:cNvPicPr>
          <p:nvPr/>
        </p:nvPicPr>
        <p:blipFill>
          <a:blip r:embed="rId6"/>
          <a:stretch>
            <a:fillRect/>
          </a:stretch>
        </p:blipFill>
        <p:spPr>
          <a:xfrm>
            <a:off x="1499857" y="710834"/>
            <a:ext cx="5568593" cy="480026"/>
          </a:xfrm>
          <a:prstGeom prst="rect">
            <a:avLst/>
          </a:prstGeom>
          <a:noFill/>
          <a:ln>
            <a:noFill/>
          </a:ln>
        </p:spPr>
      </p:pic>
      <p:pic>
        <p:nvPicPr>
          <p:cNvPr id="9" name="Picture 8"/>
          <p:cNvPicPr>
            <a:picLocks noChangeAspect="1"/>
          </p:cNvPicPr>
          <p:nvPr/>
        </p:nvPicPr>
        <p:blipFill>
          <a:blip r:embed="rId7"/>
          <a:stretch>
            <a:fillRect/>
          </a:stretch>
        </p:blipFill>
        <p:spPr>
          <a:xfrm>
            <a:off x="1423847" y="1201420"/>
            <a:ext cx="5655484" cy="469002"/>
          </a:xfrm>
          <a:prstGeom prst="rect">
            <a:avLst/>
          </a:prstGeom>
        </p:spPr>
      </p:pic>
      <p:pic>
        <p:nvPicPr>
          <p:cNvPr id="10" name="Picture 9"/>
          <p:cNvPicPr>
            <a:picLocks noChangeAspect="1"/>
          </p:cNvPicPr>
          <p:nvPr/>
        </p:nvPicPr>
        <p:blipFill>
          <a:blip r:embed="rId8"/>
          <a:stretch>
            <a:fillRect/>
          </a:stretch>
        </p:blipFill>
        <p:spPr>
          <a:xfrm>
            <a:off x="1454651" y="1704325"/>
            <a:ext cx="5613799" cy="528475"/>
          </a:xfrm>
          <a:prstGeom prst="rect">
            <a:avLst/>
          </a:prstGeom>
        </p:spPr>
      </p:pic>
      <p:pic>
        <p:nvPicPr>
          <p:cNvPr id="11" name="Picture 10"/>
          <p:cNvPicPr>
            <a:picLocks noChangeAspect="1"/>
          </p:cNvPicPr>
          <p:nvPr/>
        </p:nvPicPr>
        <p:blipFill>
          <a:blip r:embed="rId9"/>
          <a:stretch>
            <a:fillRect/>
          </a:stretch>
        </p:blipFill>
        <p:spPr>
          <a:xfrm>
            <a:off x="1469054" y="2266703"/>
            <a:ext cx="5630200" cy="563455"/>
          </a:xfrm>
          <a:prstGeom prst="rect">
            <a:avLst/>
          </a:prstGeom>
        </p:spPr>
      </p:pic>
      <p:pic>
        <p:nvPicPr>
          <p:cNvPr id="12" name="Picture 11"/>
          <p:cNvPicPr>
            <a:picLocks noChangeAspect="1"/>
          </p:cNvPicPr>
          <p:nvPr/>
        </p:nvPicPr>
        <p:blipFill>
          <a:blip r:embed="rId10"/>
          <a:stretch>
            <a:fillRect/>
          </a:stretch>
        </p:blipFill>
        <p:spPr>
          <a:xfrm>
            <a:off x="1469054" y="2788569"/>
            <a:ext cx="5568592" cy="512761"/>
          </a:xfrm>
          <a:prstGeom prst="rect">
            <a:avLst/>
          </a:prstGeom>
        </p:spPr>
      </p:pic>
      <p:pic>
        <p:nvPicPr>
          <p:cNvPr id="13" name="Picture 12"/>
          <p:cNvPicPr>
            <a:picLocks noChangeAspect="1"/>
          </p:cNvPicPr>
          <p:nvPr/>
        </p:nvPicPr>
        <p:blipFill>
          <a:blip r:embed="rId11"/>
          <a:stretch>
            <a:fillRect/>
          </a:stretch>
        </p:blipFill>
        <p:spPr>
          <a:xfrm>
            <a:off x="1454651" y="3317757"/>
            <a:ext cx="5568592" cy="505439"/>
          </a:xfrm>
          <a:prstGeom prst="rect">
            <a:avLst/>
          </a:prstGeom>
        </p:spPr>
      </p:pic>
      <p:pic>
        <p:nvPicPr>
          <p:cNvPr id="14" name="Picture 13"/>
          <p:cNvPicPr>
            <a:picLocks noChangeAspect="1"/>
          </p:cNvPicPr>
          <p:nvPr/>
        </p:nvPicPr>
        <p:blipFill>
          <a:blip r:embed="rId12"/>
          <a:stretch>
            <a:fillRect/>
          </a:stretch>
        </p:blipFill>
        <p:spPr>
          <a:xfrm>
            <a:off x="1636552" y="3880675"/>
            <a:ext cx="5374789" cy="513166"/>
          </a:xfrm>
          <a:prstGeom prst="rect">
            <a:avLst/>
          </a:prstGeom>
        </p:spPr>
      </p:pic>
      <p:pic>
        <p:nvPicPr>
          <p:cNvPr id="15" name="Picture 14"/>
          <p:cNvPicPr>
            <a:picLocks noChangeAspect="1"/>
          </p:cNvPicPr>
          <p:nvPr/>
        </p:nvPicPr>
        <p:blipFill>
          <a:blip r:embed="rId13"/>
          <a:stretch>
            <a:fillRect/>
          </a:stretch>
        </p:blipFill>
        <p:spPr>
          <a:xfrm>
            <a:off x="1548640" y="4437400"/>
            <a:ext cx="5489006" cy="466875"/>
          </a:xfrm>
          <a:prstGeom prst="rect">
            <a:avLst/>
          </a:prstGeom>
        </p:spPr>
      </p:pic>
    </p:spTree>
    <p:extLst>
      <p:ext uri="{BB962C8B-B14F-4D97-AF65-F5344CB8AC3E}">
        <p14:creationId xmlns:p14="http://schemas.microsoft.com/office/powerpoint/2010/main" val="24496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3385512"/>
          </a:xfrm>
          <a:prstGeom prst="rect">
            <a:avLst/>
          </a:prstGeom>
          <a:noFill/>
          <a:ln>
            <a:noFill/>
          </a:ln>
        </p:spPr>
        <p:txBody>
          <a:bodyPr spcFirstLastPara="1" wrap="square" lIns="91425" tIns="91425" rIns="91425" bIns="91425" anchor="t" anchorCtr="0">
            <a:spAutoFit/>
          </a:bodyPr>
          <a:lstStyle/>
          <a:p>
            <a:pPr algn="just" fontAlgn="base"/>
            <a:r>
              <a:rPr lang="en-IN" sz="1800" b="1" dirty="0">
                <a:latin typeface="Proxima Nova" panose="020B0604020202020204" charset="0"/>
              </a:rPr>
              <a:t>Algorithm</a:t>
            </a:r>
          </a:p>
          <a:p>
            <a:pPr algn="just"/>
            <a:r>
              <a:rPr lang="en-IN" sz="1800" dirty="0">
                <a:latin typeface="Proxima Nova" panose="020B0604020202020204" charset="0"/>
              </a:rPr>
              <a:t>The simple steps of achieving the insertion sort are listed as follows –</a:t>
            </a:r>
          </a:p>
          <a:p>
            <a:pPr marL="0" indent="0" algn="just">
              <a:buNone/>
            </a:pPr>
            <a:endParaRPr lang="en-IN" sz="1800" dirty="0">
              <a:latin typeface="Proxima Nova" panose="020B0604020202020204" charset="0"/>
            </a:endParaRPr>
          </a:p>
          <a:p>
            <a:pPr algn="just"/>
            <a:r>
              <a:rPr lang="en-IN" sz="1700" b="1" dirty="0">
                <a:latin typeface="Proxima Nova" panose="020B0604020202020204" charset="0"/>
              </a:rPr>
              <a:t>Step 1 </a:t>
            </a:r>
            <a:r>
              <a:rPr lang="en-IN" sz="1700" dirty="0">
                <a:latin typeface="Proxima Nova" panose="020B0604020202020204" charset="0"/>
              </a:rPr>
              <a:t>- If the element is the first element, assume that it is already sorted. Return 1.</a:t>
            </a:r>
          </a:p>
          <a:p>
            <a:pPr algn="just"/>
            <a:r>
              <a:rPr lang="en-IN" sz="1700" b="1" dirty="0">
                <a:latin typeface="Proxima Nova" panose="020B0604020202020204" charset="0"/>
              </a:rPr>
              <a:t>Step2</a:t>
            </a:r>
            <a:r>
              <a:rPr lang="en-IN" sz="1700" dirty="0">
                <a:latin typeface="Proxima Nova" panose="020B0604020202020204" charset="0"/>
              </a:rPr>
              <a:t> - Pick the next element, and store it separately in a key.</a:t>
            </a:r>
          </a:p>
          <a:p>
            <a:pPr algn="just"/>
            <a:r>
              <a:rPr lang="en-IN" sz="1700" b="1" dirty="0">
                <a:latin typeface="Proxima Nova" panose="020B0604020202020204" charset="0"/>
              </a:rPr>
              <a:t>Step3</a:t>
            </a:r>
            <a:r>
              <a:rPr lang="en-IN" sz="1700" dirty="0">
                <a:latin typeface="Proxima Nova" panose="020B0604020202020204" charset="0"/>
              </a:rPr>
              <a:t> - Now, compare the key with all elements in the sorted array.</a:t>
            </a:r>
          </a:p>
          <a:p>
            <a:pPr algn="just"/>
            <a:r>
              <a:rPr lang="en-IN" sz="1700" b="1" dirty="0">
                <a:latin typeface="Proxima Nova" panose="020B0604020202020204" charset="0"/>
              </a:rPr>
              <a:t>Step 4 </a:t>
            </a:r>
            <a:r>
              <a:rPr lang="en-IN" sz="1700" dirty="0">
                <a:latin typeface="Proxima Nova" panose="020B0604020202020204" charset="0"/>
              </a:rPr>
              <a:t>- If the element in the sorted array is smaller than the current element, then move to the next element. Else, shift greater elements in the array towards the right.</a:t>
            </a:r>
          </a:p>
          <a:p>
            <a:pPr algn="just"/>
            <a:r>
              <a:rPr lang="en-IN" sz="1700" b="1" dirty="0">
                <a:latin typeface="Proxima Nova" panose="020B0604020202020204" charset="0"/>
              </a:rPr>
              <a:t>Step 5 </a:t>
            </a:r>
            <a:r>
              <a:rPr lang="en-IN" sz="1700" dirty="0">
                <a:latin typeface="Proxima Nova" panose="020B0604020202020204" charset="0"/>
              </a:rPr>
              <a:t>- Insert the value.</a:t>
            </a:r>
          </a:p>
          <a:p>
            <a:pPr algn="just"/>
            <a:r>
              <a:rPr lang="en-IN" sz="1700" b="1" dirty="0">
                <a:latin typeface="Proxima Nova" panose="020B0604020202020204" charset="0"/>
              </a:rPr>
              <a:t>Step 6 </a:t>
            </a:r>
            <a:r>
              <a:rPr lang="en-IN" sz="1700" dirty="0">
                <a:latin typeface="Proxima Nova" panose="020B0604020202020204" charset="0"/>
              </a:rPr>
              <a:t>- Repeat until the array is sorted.</a:t>
            </a:r>
          </a:p>
          <a:p>
            <a:pPr marL="285750" indent="-285750" algn="just" fontAlgn="base">
              <a:buFont typeface="Arial" panose="020B0604020202020204" pitchFamily="34" charset="0"/>
              <a:buChar char="•"/>
            </a:pPr>
            <a:endParaRPr lang="en-IN" sz="1800" dirty="0">
              <a:latin typeface="Proxima Nova" panose="020B0604020202020204" charset="0"/>
            </a:endParaRPr>
          </a:p>
        </p:txBody>
      </p:sp>
    </p:spTree>
    <p:extLst>
      <p:ext uri="{BB962C8B-B14F-4D97-AF65-F5344CB8AC3E}">
        <p14:creationId xmlns:p14="http://schemas.microsoft.com/office/powerpoint/2010/main" val="49588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4" y="816667"/>
            <a:ext cx="8035738" cy="4370397"/>
          </a:xfrm>
          <a:prstGeom prst="rect">
            <a:avLst/>
          </a:prstGeom>
          <a:noFill/>
          <a:ln>
            <a:noFill/>
          </a:ln>
        </p:spPr>
        <p:txBody>
          <a:bodyPr spcFirstLastPara="1" wrap="square" lIns="91425" tIns="91425" rIns="91425" bIns="91425" anchor="t" anchorCtr="0">
            <a:spAutoFit/>
          </a:bodyPr>
          <a:lstStyle/>
          <a:p>
            <a:r>
              <a:rPr lang="en-IN" sz="1600" dirty="0">
                <a:latin typeface="Proxima Nova" panose="020B0604020202020204" charset="0"/>
              </a:rPr>
              <a:t>void </a:t>
            </a:r>
            <a:r>
              <a:rPr lang="en-IN" sz="1600" dirty="0" err="1">
                <a:latin typeface="Proxima Nova" panose="020B0604020202020204" charset="0"/>
              </a:rPr>
              <a:t>insertionSort</a:t>
            </a:r>
            <a:r>
              <a:rPr lang="en-IN" sz="1600" dirty="0">
                <a:latin typeface="Proxima Nova" panose="020B0604020202020204" charset="0"/>
              </a:rPr>
              <a:t>(</a:t>
            </a:r>
            <a:r>
              <a:rPr lang="en-IN" sz="1600" dirty="0" err="1">
                <a:latin typeface="Proxima Nova" panose="020B0604020202020204" charset="0"/>
              </a:rPr>
              <a:t>int</a:t>
            </a:r>
            <a:r>
              <a:rPr lang="en-IN" sz="1600" dirty="0">
                <a:latin typeface="Proxima Nova" panose="020B0604020202020204" charset="0"/>
              </a:rPr>
              <a:t> a[ ], </a:t>
            </a:r>
            <a:r>
              <a:rPr lang="en-IN" sz="1600" dirty="0" err="1">
                <a:latin typeface="Proxima Nova" panose="020B0604020202020204" charset="0"/>
              </a:rPr>
              <a:t>int</a:t>
            </a:r>
            <a:r>
              <a:rPr lang="en-IN" sz="1600" dirty="0">
                <a:latin typeface="Proxima Nova" panose="020B0604020202020204" charset="0"/>
              </a:rPr>
              <a:t> n)</a:t>
            </a:r>
          </a:p>
          <a:p>
            <a:r>
              <a:rPr lang="en-IN" sz="1600" dirty="0">
                <a:latin typeface="Proxima Nova" panose="020B0604020202020204" charset="0"/>
              </a:rPr>
              <a:t>{</a:t>
            </a:r>
          </a:p>
          <a:p>
            <a:r>
              <a:rPr lang="en-IN" sz="1600" dirty="0">
                <a:latin typeface="Proxima Nova" panose="020B0604020202020204" charset="0"/>
              </a:rPr>
              <a:t>	</a:t>
            </a:r>
            <a:r>
              <a:rPr lang="en-IN" sz="1600" dirty="0" err="1">
                <a:latin typeface="Proxima Nova" panose="020B0604020202020204" charset="0"/>
              </a:rPr>
              <a:t>int</a:t>
            </a:r>
            <a:r>
              <a:rPr lang="en-IN" sz="1600" dirty="0">
                <a:latin typeface="Proxima Nova" panose="020B0604020202020204" charset="0"/>
              </a:rPr>
              <a:t> </a:t>
            </a:r>
            <a:r>
              <a:rPr lang="en-IN" sz="1600" dirty="0" err="1">
                <a:latin typeface="Proxima Nova" panose="020B0604020202020204" charset="0"/>
              </a:rPr>
              <a:t>i</a:t>
            </a:r>
            <a:r>
              <a:rPr lang="en-IN" sz="1600" dirty="0">
                <a:latin typeface="Proxima Nova" panose="020B0604020202020204" charset="0"/>
              </a:rPr>
              <a:t>, j, key;</a:t>
            </a:r>
          </a:p>
          <a:p>
            <a:r>
              <a:rPr lang="en-IN" sz="1600" dirty="0">
                <a:latin typeface="Proxima Nova" panose="020B0604020202020204" charset="0"/>
              </a:rPr>
              <a:t>	for (</a:t>
            </a:r>
            <a:r>
              <a:rPr lang="en-IN" sz="1600" dirty="0" err="1">
                <a:latin typeface="Proxima Nova" panose="020B0604020202020204" charset="0"/>
              </a:rPr>
              <a:t>i</a:t>
            </a:r>
            <a:r>
              <a:rPr lang="en-IN" sz="1600" dirty="0">
                <a:latin typeface="Proxima Nova" panose="020B0604020202020204" charset="0"/>
              </a:rPr>
              <a:t> = 1; </a:t>
            </a:r>
            <a:r>
              <a:rPr lang="en-IN" sz="1600" dirty="0" err="1">
                <a:latin typeface="Proxima Nova" panose="020B0604020202020204" charset="0"/>
              </a:rPr>
              <a:t>i</a:t>
            </a:r>
            <a:r>
              <a:rPr lang="en-IN" sz="1600" dirty="0">
                <a:latin typeface="Proxima Nova" panose="020B0604020202020204" charset="0"/>
              </a:rPr>
              <a:t> &lt; n; </a:t>
            </a:r>
            <a:r>
              <a:rPr lang="en-IN" sz="1600" dirty="0" err="1">
                <a:latin typeface="Proxima Nova" panose="020B0604020202020204" charset="0"/>
              </a:rPr>
              <a:t>i</a:t>
            </a:r>
            <a:r>
              <a:rPr lang="en-IN" sz="1600" dirty="0">
                <a:latin typeface="Proxima Nova" panose="020B0604020202020204" charset="0"/>
              </a:rPr>
              <a:t>++) </a:t>
            </a:r>
          </a:p>
          <a:p>
            <a:r>
              <a:rPr lang="en-IN" sz="1600" dirty="0">
                <a:latin typeface="Proxima Nova" panose="020B0604020202020204" charset="0"/>
              </a:rPr>
              <a:t>	{	</a:t>
            </a:r>
          </a:p>
          <a:p>
            <a:r>
              <a:rPr lang="en-IN" sz="1600" dirty="0">
                <a:latin typeface="Proxima Nova" panose="020B0604020202020204" charset="0"/>
              </a:rPr>
              <a:t>		key = a[</a:t>
            </a:r>
            <a:r>
              <a:rPr lang="en-IN" sz="1600" dirty="0" err="1">
                <a:latin typeface="Proxima Nova" panose="020B0604020202020204" charset="0"/>
              </a:rPr>
              <a:t>i</a:t>
            </a:r>
            <a:r>
              <a:rPr lang="en-IN" sz="1600" dirty="0">
                <a:latin typeface="Proxima Nova" panose="020B0604020202020204" charset="0"/>
              </a:rPr>
              <a:t>];</a:t>
            </a:r>
          </a:p>
          <a:p>
            <a:r>
              <a:rPr lang="en-IN" sz="1600" dirty="0">
                <a:latin typeface="Proxima Nova" panose="020B0604020202020204" charset="0"/>
              </a:rPr>
              <a:t>		j = </a:t>
            </a:r>
            <a:r>
              <a:rPr lang="en-IN" sz="1600" dirty="0" err="1">
                <a:latin typeface="Proxima Nova" panose="020B0604020202020204" charset="0"/>
              </a:rPr>
              <a:t>i</a:t>
            </a:r>
            <a:r>
              <a:rPr lang="en-IN" sz="1600" dirty="0">
                <a:latin typeface="Proxima Nova" panose="020B0604020202020204" charset="0"/>
              </a:rPr>
              <a:t> - 1;	</a:t>
            </a:r>
          </a:p>
          <a:p>
            <a:r>
              <a:rPr lang="en-IN" sz="1600" dirty="0">
                <a:latin typeface="Proxima Nova" panose="020B0604020202020204" charset="0"/>
              </a:rPr>
              <a:t> 		/* Move elements of a[0..i-1], that are greater than key, </a:t>
            </a:r>
          </a:p>
          <a:p>
            <a:r>
              <a:rPr lang="en-IN" sz="1600" dirty="0">
                <a:latin typeface="Proxima Nova" panose="020B0604020202020204" charset="0"/>
              </a:rPr>
              <a:t>		to one position ahead  of their current position */</a:t>
            </a:r>
          </a:p>
          <a:p>
            <a:r>
              <a:rPr lang="en-IN" sz="1600" dirty="0">
                <a:latin typeface="Proxima Nova" panose="020B0604020202020204" charset="0"/>
              </a:rPr>
              <a:t>        		while (j &gt;= 0 &amp;&amp; a[j] &gt; key) </a:t>
            </a:r>
          </a:p>
          <a:p>
            <a:r>
              <a:rPr lang="en-IN" sz="1600" dirty="0">
                <a:latin typeface="Proxima Nova" panose="020B0604020202020204" charset="0"/>
              </a:rPr>
              <a:t>		{</a:t>
            </a:r>
          </a:p>
          <a:p>
            <a:r>
              <a:rPr lang="en-IN" sz="1600" dirty="0">
                <a:latin typeface="Proxima Nova" panose="020B0604020202020204" charset="0"/>
              </a:rPr>
              <a:t>           	 		a[j + 1] = a[j];</a:t>
            </a:r>
          </a:p>
          <a:p>
            <a:r>
              <a:rPr lang="en-IN" sz="1600" dirty="0">
                <a:latin typeface="Proxima Nova" panose="020B0604020202020204" charset="0"/>
              </a:rPr>
              <a:t>            			j - - ;</a:t>
            </a:r>
          </a:p>
          <a:p>
            <a:r>
              <a:rPr lang="en-IN" sz="1600" dirty="0">
                <a:latin typeface="Proxima Nova" panose="020B0604020202020204" charset="0"/>
              </a:rPr>
              <a:t>        		}</a:t>
            </a:r>
          </a:p>
          <a:p>
            <a:r>
              <a:rPr lang="en-IN" sz="1600" dirty="0">
                <a:latin typeface="Proxima Nova" panose="020B0604020202020204" charset="0"/>
              </a:rPr>
              <a:t>        		a[j + 1] = key;</a:t>
            </a:r>
          </a:p>
          <a:p>
            <a:r>
              <a:rPr lang="en-IN" sz="1600" dirty="0">
                <a:latin typeface="Proxima Nova" panose="020B0604020202020204" charset="0"/>
              </a:rPr>
              <a:t>    	}</a:t>
            </a:r>
          </a:p>
          <a:p>
            <a:r>
              <a:rPr lang="en-IN" sz="1600" dirty="0">
                <a:latin typeface="Proxima Nova" panose="020B0604020202020204" charset="0"/>
              </a:rPr>
              <a:t>}</a:t>
            </a:r>
          </a:p>
        </p:txBody>
      </p:sp>
      <p:pic>
        <p:nvPicPr>
          <p:cNvPr id="8" name="Picture 7"/>
          <p:cNvPicPr>
            <a:picLocks noChangeAspect="1"/>
          </p:cNvPicPr>
          <p:nvPr/>
        </p:nvPicPr>
        <p:blipFill>
          <a:blip r:embed="rId6"/>
          <a:stretch>
            <a:fillRect/>
          </a:stretch>
        </p:blipFill>
        <p:spPr>
          <a:xfrm>
            <a:off x="4039773" y="862978"/>
            <a:ext cx="4819102" cy="469002"/>
          </a:xfrm>
          <a:prstGeom prst="rect">
            <a:avLst/>
          </a:prstGeom>
        </p:spPr>
      </p:pic>
      <p:pic>
        <p:nvPicPr>
          <p:cNvPr id="9" name="Picture 8"/>
          <p:cNvPicPr>
            <a:picLocks noChangeAspect="1"/>
          </p:cNvPicPr>
          <p:nvPr/>
        </p:nvPicPr>
        <p:blipFill>
          <a:blip r:embed="rId7"/>
          <a:stretch>
            <a:fillRect/>
          </a:stretch>
        </p:blipFill>
        <p:spPr>
          <a:xfrm>
            <a:off x="4093709" y="1484746"/>
            <a:ext cx="4765166" cy="528475"/>
          </a:xfrm>
          <a:prstGeom prst="rect">
            <a:avLst/>
          </a:prstGeom>
        </p:spPr>
      </p:pic>
    </p:spTree>
    <p:extLst>
      <p:ext uri="{BB962C8B-B14F-4D97-AF65-F5344CB8AC3E}">
        <p14:creationId xmlns:p14="http://schemas.microsoft.com/office/powerpoint/2010/main" val="58433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9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9">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9">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9">
                                            <p:txEl>
                                              <p:pRg st="12" end="1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9">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9">
                                            <p:txEl>
                                              <p:pRg st="14" end="1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9">
                                            <p:txEl>
                                              <p:pRg st="15" end="1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9">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4" y="816667"/>
            <a:ext cx="8035738" cy="3385512"/>
          </a:xfrm>
          <a:prstGeom prst="rect">
            <a:avLst/>
          </a:prstGeom>
          <a:noFill/>
          <a:ln>
            <a:noFill/>
          </a:ln>
        </p:spPr>
        <p:txBody>
          <a:bodyPr spcFirstLastPara="1" wrap="square" lIns="91425" tIns="91425" rIns="91425" bIns="91425" anchor="t" anchorCtr="0">
            <a:spAutoFit/>
          </a:bodyPr>
          <a:lstStyle/>
          <a:p>
            <a:pPr algn="just"/>
            <a:r>
              <a:rPr lang="en-IN" sz="1600" b="1" dirty="0">
                <a:latin typeface="Proxima Nova" panose="020B0604020202020204" charset="0"/>
              </a:rPr>
              <a:t>Time Complexity</a:t>
            </a:r>
          </a:p>
          <a:p>
            <a:pPr marL="0" indent="0" algn="just">
              <a:buNone/>
            </a:pPr>
            <a:endParaRPr lang="en-IN" sz="1600" dirty="0">
              <a:latin typeface="Proxima Nova" panose="020B0604020202020204" charset="0"/>
            </a:endParaRPr>
          </a:p>
          <a:p>
            <a:pPr algn="just"/>
            <a:r>
              <a:rPr lang="en-IN" sz="1600" b="1" dirty="0">
                <a:latin typeface="Proxima Nova" panose="020B0604020202020204" charset="0"/>
              </a:rPr>
              <a:t>Best Case Complexity </a:t>
            </a:r>
            <a:r>
              <a:rPr lang="en-IN" sz="1600" dirty="0">
                <a:latin typeface="Proxima Nova" panose="020B0604020202020204" charset="0"/>
              </a:rPr>
              <a:t>- It occurs when there is no sorting required, i.e. the array is already sorted. The best-case time complexity of insertion sort is O(n).</a:t>
            </a:r>
          </a:p>
          <a:p>
            <a:pPr algn="just"/>
            <a:endParaRPr lang="en-IN" sz="1600" dirty="0">
              <a:latin typeface="Proxima Nova" panose="020B0604020202020204" charset="0"/>
            </a:endParaRPr>
          </a:p>
          <a:p>
            <a:pPr algn="just"/>
            <a:r>
              <a:rPr lang="en-IN" sz="1600" b="1" dirty="0">
                <a:latin typeface="Proxima Nova" panose="020B0604020202020204" charset="0"/>
              </a:rPr>
              <a:t>Average Case Complexity </a:t>
            </a:r>
            <a:r>
              <a:rPr lang="en-IN" sz="1600" dirty="0">
                <a:latin typeface="Proxima Nova" panose="020B0604020202020204" charset="0"/>
              </a:rPr>
              <a:t>- It occurs when the array elements are in jumbled order that is not properly ascending and not properly descending. The average case time complexity of insertion sort is </a:t>
            </a:r>
            <a:r>
              <a:rPr lang="en-IN" sz="1600" b="1" dirty="0"/>
              <a:t>O(n</a:t>
            </a:r>
            <a:r>
              <a:rPr lang="en-IN" sz="1600" b="1" baseline="30000" dirty="0"/>
              <a:t>2</a:t>
            </a:r>
            <a:r>
              <a:rPr lang="en-IN" sz="1600" b="1" dirty="0"/>
              <a:t>)</a:t>
            </a:r>
            <a:r>
              <a:rPr lang="en-IN" sz="1600" dirty="0">
                <a:latin typeface="Proxima Nova" panose="020B0604020202020204" charset="0"/>
              </a:rPr>
              <a:t>.</a:t>
            </a:r>
          </a:p>
          <a:p>
            <a:pPr algn="just"/>
            <a:endParaRPr lang="en-IN" sz="1600" dirty="0">
              <a:latin typeface="Proxima Nova" panose="020B0604020202020204" charset="0"/>
            </a:endParaRPr>
          </a:p>
          <a:p>
            <a:pPr algn="just"/>
            <a:r>
              <a:rPr lang="en-IN" sz="1600" b="1" dirty="0">
                <a:latin typeface="Proxima Nova" panose="020B0604020202020204" charset="0"/>
              </a:rPr>
              <a:t>Worst Case Complexity </a:t>
            </a:r>
            <a:r>
              <a:rPr lang="en-IN" sz="1600" dirty="0">
                <a:latin typeface="Proxima Nova" panose="020B0604020202020204" charset="0"/>
              </a:rPr>
              <a:t>- It occurs when the array elements are required to be sorted in reverse order. That means suppose you have to sort the array elements in ascending order, but its elements are in descending order. The worst-case time complexity of insertion sort is </a:t>
            </a:r>
            <a:r>
              <a:rPr lang="en-IN" sz="1600" b="1" dirty="0"/>
              <a:t>O(n</a:t>
            </a:r>
            <a:r>
              <a:rPr lang="en-IN" sz="1600" b="1" baseline="30000" dirty="0"/>
              <a:t>2</a:t>
            </a:r>
            <a:r>
              <a:rPr lang="en-IN" sz="1600" b="1" dirty="0"/>
              <a:t>).</a:t>
            </a:r>
            <a:endParaRPr lang="en-IN" sz="1600" dirty="0">
              <a:latin typeface="Proxima Nova" panose="020B0604020202020204" charset="0"/>
            </a:endParaRPr>
          </a:p>
        </p:txBody>
      </p:sp>
    </p:spTree>
    <p:extLst>
      <p:ext uri="{BB962C8B-B14F-4D97-AF65-F5344CB8AC3E}">
        <p14:creationId xmlns:p14="http://schemas.microsoft.com/office/powerpoint/2010/main" val="14891865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4062620"/>
          </a:xfrm>
          <a:prstGeom prst="rect">
            <a:avLst/>
          </a:prstGeom>
          <a:noFill/>
          <a:ln>
            <a:noFill/>
          </a:ln>
        </p:spPr>
        <p:txBody>
          <a:bodyPr spcFirstLastPara="1" wrap="square" lIns="91425" tIns="91425" rIns="91425" bIns="91425" anchor="t" anchorCtr="0">
            <a:spAutoFit/>
          </a:bodyPr>
          <a:lstStyle/>
          <a:p>
            <a:pPr marL="285750" indent="-285750" algn="just" fontAlgn="base">
              <a:buFont typeface="Arial" panose="020B0604020202020204" pitchFamily="34" charset="0"/>
              <a:buChar char="•"/>
            </a:pPr>
            <a:r>
              <a:rPr lang="en-IN" sz="1800" dirty="0">
                <a:latin typeface="Proxima Nova" panose="020B0604020202020204" charset="0"/>
              </a:rPr>
              <a:t>It is a sorting algorithm that is an extended version of insertion sort. </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In insertion sort, at a time, elements can be moved ahead by one position only. To move an element to a far-away position, many movements are required that increase the algorithm's execution time. </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Shell sort is the generalization of insertion sort, which overcomes the drawbacks of insertion sort by comparing elements separated by a gap of several positions.</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This algorithm first sorts the elements that are far away from each other, then it subsequently reduces the gap between them. This </a:t>
            </a:r>
            <a:r>
              <a:rPr lang="en-IN" sz="1800" b="1" dirty="0">
                <a:latin typeface="Proxima Nova" panose="020B0604020202020204" charset="0"/>
              </a:rPr>
              <a:t>gap</a:t>
            </a:r>
            <a:r>
              <a:rPr lang="en-IN" sz="1800" dirty="0">
                <a:latin typeface="Proxima Nova" panose="020B0604020202020204" charset="0"/>
              </a:rPr>
              <a:t> is called as </a:t>
            </a:r>
            <a:r>
              <a:rPr lang="en-IN" sz="1800" b="1" dirty="0">
                <a:latin typeface="Proxima Nova" panose="020B0604020202020204" charset="0"/>
              </a:rPr>
              <a:t>interval</a:t>
            </a:r>
            <a:r>
              <a:rPr lang="en-IN" sz="1800" dirty="0">
                <a:latin typeface="Proxima Nova" panose="020B0604020202020204" charset="0"/>
              </a:rPr>
              <a:t>.</a:t>
            </a:r>
          </a:p>
          <a:p>
            <a:pPr algn="just" fontAlgn="base"/>
            <a:endParaRPr lang="en-IN" sz="1800" dirty="0">
              <a:latin typeface="Proxima Nova" panose="020B0604020202020204" charset="0"/>
            </a:endParaRPr>
          </a:p>
        </p:txBody>
      </p:sp>
    </p:spTree>
    <p:extLst>
      <p:ext uri="{BB962C8B-B14F-4D97-AF65-F5344CB8AC3E}">
        <p14:creationId xmlns:p14="http://schemas.microsoft.com/office/powerpoint/2010/main" val="3023887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2400627"/>
          </a:xfrm>
          <a:prstGeom prst="rect">
            <a:avLst/>
          </a:prstGeom>
          <a:noFill/>
          <a:ln>
            <a:noFill/>
          </a:ln>
        </p:spPr>
        <p:txBody>
          <a:bodyPr spcFirstLastPara="1" wrap="square" lIns="91425" tIns="91425" rIns="91425" bIns="91425" anchor="t" anchorCtr="0">
            <a:spAutoFit/>
          </a:bodyPr>
          <a:lstStyle/>
          <a:p>
            <a:pPr marL="285750" indent="-285750" algn="just" fontAlgn="base">
              <a:buFont typeface="Arial" panose="020B0604020202020204" pitchFamily="34" charset="0"/>
              <a:buChar char="•"/>
            </a:pPr>
            <a:r>
              <a:rPr lang="en-IN" sz="1800" dirty="0">
                <a:latin typeface="Proxima Nova" panose="020B0604020202020204" charset="0"/>
              </a:rPr>
              <a:t>As similar to insertion sort, it is a comparison-based and in-place sorting algorithm. Shell sort is efficient for medium-sized data sets.</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The interval between the elements is reduced based on the sequence used. Some of the optimal sequences that can be used in the shell sort algorithm are:</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Shell's original sequence: N/2 , N/4 , …, 1</a:t>
            </a:r>
          </a:p>
        </p:txBody>
      </p:sp>
    </p:spTree>
    <p:extLst>
      <p:ext uri="{BB962C8B-B14F-4D97-AF65-F5344CB8AC3E}">
        <p14:creationId xmlns:p14="http://schemas.microsoft.com/office/powerpoint/2010/main" val="360775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785621"/>
          </a:xfrm>
          <a:prstGeom prst="rect">
            <a:avLst/>
          </a:prstGeom>
          <a:noFill/>
          <a:ln>
            <a:noFill/>
          </a:ln>
        </p:spPr>
        <p:txBody>
          <a:bodyPr spcFirstLastPara="1" wrap="square" lIns="91425" tIns="91425" rIns="91425" bIns="91425" anchor="t" anchorCtr="0">
            <a:spAutoFit/>
          </a:bodyPr>
          <a:lstStyle/>
          <a:p>
            <a:r>
              <a:rPr lang="en-US" altLang="en-US" sz="1800" b="1" dirty="0">
                <a:solidFill>
                  <a:srgbClr val="666666"/>
                </a:solidFill>
                <a:latin typeface="Proxima Nova"/>
                <a:ea typeface="Proxima Nova"/>
                <a:cs typeface="Proxima Nova"/>
              </a:rPr>
              <a:t>Problem:  </a:t>
            </a:r>
            <a:r>
              <a:rPr lang="en-US" altLang="en-US" sz="1800" dirty="0">
                <a:solidFill>
                  <a:srgbClr val="666666"/>
                </a:solidFill>
                <a:latin typeface="Proxima Nova"/>
                <a:ea typeface="Proxima Nova"/>
                <a:cs typeface="Proxima Nova"/>
              </a:rPr>
              <a:t>Sorting the elements of array X in ascending order.</a:t>
            </a:r>
          </a:p>
          <a:p>
            <a:endParaRPr lang="en-US" altLang="en-US" sz="1800" dirty="0">
              <a:solidFill>
                <a:srgbClr val="666666"/>
              </a:solidFill>
              <a:latin typeface="Proxima Nova"/>
              <a:ea typeface="Proxima Nova"/>
              <a:cs typeface="Proxima Nova"/>
            </a:endParaRPr>
          </a:p>
          <a:p>
            <a:r>
              <a:rPr lang="en-US" altLang="en-US" sz="1800" b="1" dirty="0">
                <a:solidFill>
                  <a:srgbClr val="666666"/>
                </a:solidFill>
                <a:latin typeface="Proxima Nova"/>
                <a:ea typeface="Proxima Nova"/>
                <a:cs typeface="Proxima Nova"/>
              </a:rPr>
              <a:t>How to solve?</a:t>
            </a:r>
          </a:p>
          <a:p>
            <a:pPr marL="285750" lvl="1" indent="-285750">
              <a:buFont typeface="Arial" panose="020B0604020202020204" pitchFamily="34" charset="0"/>
              <a:buChar char="•"/>
            </a:pPr>
            <a:r>
              <a:rPr lang="en-US" altLang="en-US" sz="1800" dirty="0">
                <a:solidFill>
                  <a:srgbClr val="666666"/>
                </a:solidFill>
                <a:latin typeface="Proxima Nova"/>
                <a:ea typeface="Proxima Nova"/>
                <a:cs typeface="Proxima Nova"/>
              </a:rPr>
              <a:t>When we have a problem to solve, there may be several suitable algorithms available.</a:t>
            </a:r>
          </a:p>
          <a:p>
            <a:pPr marL="285750" lvl="1" indent="-285750">
              <a:buFont typeface="Arial" panose="020B0604020202020204" pitchFamily="34" charset="0"/>
              <a:buChar char="•"/>
            </a:pPr>
            <a:r>
              <a:rPr lang="en-US" altLang="en-US" sz="1800" dirty="0">
                <a:solidFill>
                  <a:srgbClr val="666666"/>
                </a:solidFill>
                <a:latin typeface="Proxima Nova"/>
                <a:ea typeface="Proxima Nova"/>
                <a:cs typeface="Proxima Nova"/>
              </a:rPr>
              <a:t>We would obviously like to choose the best.</a:t>
            </a:r>
          </a:p>
          <a:p>
            <a:pPr marL="285750" lvl="1" indent="-285750">
              <a:buFont typeface="Arial" panose="020B0604020202020204" pitchFamily="34" charset="0"/>
              <a:buChar char="•"/>
            </a:pPr>
            <a:r>
              <a:rPr lang="en-US" altLang="en-US" sz="1800" dirty="0">
                <a:solidFill>
                  <a:srgbClr val="666666"/>
                </a:solidFill>
                <a:latin typeface="Proxima Nova"/>
                <a:ea typeface="Proxima Nova"/>
                <a:cs typeface="Proxima Nova"/>
              </a:rPr>
              <a:t>This raises the question of how to decide which of several algorithms is preferable.</a:t>
            </a:r>
          </a:p>
          <a:p>
            <a:pPr marL="285750" lvl="1" indent="-285750">
              <a:buFont typeface="Arial" panose="020B0604020202020204" pitchFamily="34" charset="0"/>
              <a:buChar char="•"/>
            </a:pPr>
            <a:r>
              <a:rPr lang="en-US" altLang="en-US" sz="1800" dirty="0">
                <a:solidFill>
                  <a:srgbClr val="666666"/>
                </a:solidFill>
                <a:latin typeface="Proxima Nova"/>
                <a:ea typeface="Proxima Nova"/>
                <a:cs typeface="Proxima Nova"/>
              </a:rPr>
              <a:t>If we have only one or two small instances of a rather simple problem to solve,</a:t>
            </a:r>
          </a:p>
          <a:p>
            <a:pPr lvl="5"/>
            <a:r>
              <a:rPr lang="en-US" altLang="en-US" sz="1800" dirty="0">
                <a:solidFill>
                  <a:srgbClr val="666666"/>
                </a:solidFill>
                <a:latin typeface="Proxima Nova"/>
                <a:ea typeface="Proxima Nova"/>
                <a:cs typeface="Proxima Nova"/>
              </a:rPr>
              <a:t>	</a:t>
            </a:r>
            <a:r>
              <a:rPr lang="en-US" altLang="en-US" sz="1800" dirty="0">
                <a:solidFill>
                  <a:schemeClr val="tx1"/>
                </a:solidFill>
                <a:latin typeface="Proxima Nova"/>
                <a:ea typeface="Proxima Nova"/>
                <a:cs typeface="Proxima Nova"/>
              </a:rPr>
              <a:t>we may not care too much which algorithm we use.</a:t>
            </a:r>
          </a:p>
          <a:p>
            <a:pPr marL="285750" lvl="1" indent="-285750">
              <a:buFont typeface="Arial" panose="020B0604020202020204" pitchFamily="34" charset="0"/>
              <a:buChar char="•"/>
            </a:pPr>
            <a:r>
              <a:rPr lang="en-US" altLang="en-US" sz="1800" dirty="0">
                <a:solidFill>
                  <a:srgbClr val="666666"/>
                </a:solidFill>
                <a:latin typeface="Proxima Nova"/>
                <a:ea typeface="Proxima Nova"/>
                <a:cs typeface="Proxima Nova"/>
              </a:rPr>
              <a:t>However if we have lots of instances to solve, or if the problem is hard,</a:t>
            </a:r>
          </a:p>
          <a:p>
            <a:pPr lvl="2"/>
            <a:r>
              <a:rPr lang="en-US" altLang="en-US" sz="1800" dirty="0">
                <a:solidFill>
                  <a:srgbClr val="666666"/>
                </a:solidFill>
                <a:latin typeface="Proxima Nova"/>
                <a:ea typeface="Proxima Nova"/>
                <a:cs typeface="Proxima Nova"/>
              </a:rPr>
              <a:t>	</a:t>
            </a:r>
            <a:r>
              <a:rPr lang="en-US" altLang="en-US" sz="1800" dirty="0">
                <a:solidFill>
                  <a:schemeClr val="tx1"/>
                </a:solidFill>
                <a:latin typeface="Proxima Nova"/>
                <a:ea typeface="Proxima Nova"/>
                <a:cs typeface="Proxima Nova"/>
              </a:rPr>
              <a:t>we may have to choose more carefully.</a:t>
            </a:r>
            <a:endParaRPr lang="en-IN" sz="1800" dirty="0">
              <a:solidFill>
                <a:schemeClr val="tx1"/>
              </a:solidFill>
              <a:latin typeface="Proxima Nova"/>
              <a:ea typeface="Proxima Nova"/>
              <a:cs typeface="Proxima Nova"/>
            </a:endParaRPr>
          </a:p>
        </p:txBody>
      </p:sp>
    </p:spTree>
    <p:extLst>
      <p:ext uri="{BB962C8B-B14F-4D97-AF65-F5344CB8AC3E}">
        <p14:creationId xmlns:p14="http://schemas.microsoft.com/office/powerpoint/2010/main" val="18487627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1292631"/>
          </a:xfrm>
          <a:prstGeom prst="rect">
            <a:avLst/>
          </a:prstGeom>
          <a:noFill/>
          <a:ln>
            <a:noFill/>
          </a:ln>
        </p:spPr>
        <p:txBody>
          <a:bodyPr spcFirstLastPara="1" wrap="square" lIns="91425" tIns="91425" rIns="91425" bIns="91425" anchor="t" anchorCtr="0">
            <a:spAutoFit/>
          </a:bodyPr>
          <a:lstStyle/>
          <a:p>
            <a:pPr algn="just" fontAlgn="base"/>
            <a:r>
              <a:rPr lang="en-IN" sz="1800" b="1" dirty="0">
                <a:latin typeface="Proxima Nova" panose="020B0604020202020204" charset="0"/>
              </a:rPr>
              <a:t>Example:</a:t>
            </a:r>
          </a:p>
          <a:p>
            <a:pPr algn="just" fontAlgn="base"/>
            <a:endParaRPr lang="en-IN" sz="1800" dirty="0">
              <a:latin typeface="Proxima Nova" panose="020B0604020202020204" charset="0"/>
            </a:endParaRPr>
          </a:p>
          <a:p>
            <a:pPr algn="just" fontAlgn="base"/>
            <a:r>
              <a:rPr lang="en-IN" sz="1800" dirty="0">
                <a:latin typeface="Proxima Nova" panose="020B0604020202020204" charset="0"/>
              </a:rPr>
              <a:t>At the interval of 4, the sub lists are {33, 12}, {31, 17}, {40, 25}, {8, 42}.</a:t>
            </a:r>
          </a:p>
          <a:p>
            <a:pPr marL="285750" indent="-285750" algn="just" fontAlgn="base">
              <a:buFont typeface="Arial" panose="020B0604020202020204" pitchFamily="34" charset="0"/>
              <a:buChar char="•"/>
            </a:pPr>
            <a:endParaRPr lang="en-IN" sz="1800" dirty="0">
              <a:latin typeface="Proxima Nova" panose="020B0604020202020204" charset="0"/>
            </a:endParaRPr>
          </a:p>
        </p:txBody>
      </p:sp>
      <p:pic>
        <p:nvPicPr>
          <p:cNvPr id="2" name="Picture 1"/>
          <p:cNvPicPr>
            <a:picLocks noChangeAspect="1"/>
          </p:cNvPicPr>
          <p:nvPr/>
        </p:nvPicPr>
        <p:blipFill>
          <a:blip r:embed="rId6"/>
          <a:stretch>
            <a:fillRect/>
          </a:stretch>
        </p:blipFill>
        <p:spPr>
          <a:xfrm>
            <a:off x="1909913" y="802329"/>
            <a:ext cx="4972050" cy="695325"/>
          </a:xfrm>
          <a:prstGeom prst="rect">
            <a:avLst/>
          </a:prstGeom>
        </p:spPr>
      </p:pic>
      <p:pic>
        <p:nvPicPr>
          <p:cNvPr id="3" name="Picture 2"/>
          <p:cNvPicPr>
            <a:picLocks noChangeAspect="1"/>
          </p:cNvPicPr>
          <p:nvPr/>
        </p:nvPicPr>
        <p:blipFill>
          <a:blip r:embed="rId7"/>
          <a:stretch>
            <a:fillRect/>
          </a:stretch>
        </p:blipFill>
        <p:spPr>
          <a:xfrm>
            <a:off x="1978932" y="1969594"/>
            <a:ext cx="5613670" cy="2962275"/>
          </a:xfrm>
          <a:prstGeom prst="rect">
            <a:avLst/>
          </a:prstGeom>
        </p:spPr>
      </p:pic>
    </p:spTree>
    <p:extLst>
      <p:ext uri="{BB962C8B-B14F-4D97-AF65-F5344CB8AC3E}">
        <p14:creationId xmlns:p14="http://schemas.microsoft.com/office/powerpoint/2010/main" val="4180883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pic>
        <p:nvPicPr>
          <p:cNvPr id="3" name="Picture 2"/>
          <p:cNvPicPr>
            <a:picLocks noChangeAspect="1"/>
          </p:cNvPicPr>
          <p:nvPr/>
        </p:nvPicPr>
        <p:blipFill>
          <a:blip r:embed="rId6"/>
          <a:stretch>
            <a:fillRect/>
          </a:stretch>
        </p:blipFill>
        <p:spPr>
          <a:xfrm>
            <a:off x="1856959" y="696575"/>
            <a:ext cx="5613670" cy="2962275"/>
          </a:xfrm>
          <a:prstGeom prst="rect">
            <a:avLst/>
          </a:prstGeom>
        </p:spPr>
      </p:pic>
      <p:pic>
        <p:nvPicPr>
          <p:cNvPr id="4" name="Picture 3"/>
          <p:cNvPicPr>
            <a:picLocks noChangeAspect="1"/>
          </p:cNvPicPr>
          <p:nvPr/>
        </p:nvPicPr>
        <p:blipFill>
          <a:blip r:embed="rId7"/>
          <a:stretch>
            <a:fillRect/>
          </a:stretch>
        </p:blipFill>
        <p:spPr>
          <a:xfrm>
            <a:off x="1856959" y="3919955"/>
            <a:ext cx="5010150" cy="647700"/>
          </a:xfrm>
          <a:prstGeom prst="rect">
            <a:avLst/>
          </a:prstGeom>
        </p:spPr>
      </p:pic>
    </p:spTree>
    <p:extLst>
      <p:ext uri="{BB962C8B-B14F-4D97-AF65-F5344CB8AC3E}">
        <p14:creationId xmlns:p14="http://schemas.microsoft.com/office/powerpoint/2010/main" val="270676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2123628"/>
          </a:xfrm>
          <a:prstGeom prst="rect">
            <a:avLst/>
          </a:prstGeom>
          <a:noFill/>
          <a:ln>
            <a:noFill/>
          </a:ln>
        </p:spPr>
        <p:txBody>
          <a:bodyPr spcFirstLastPara="1" wrap="square" lIns="91425" tIns="91425" rIns="91425" bIns="91425" anchor="t" anchorCtr="0">
            <a:spAutoFit/>
          </a:bodyPr>
          <a:lstStyle/>
          <a:p>
            <a:pPr algn="just" fontAlgn="base"/>
            <a:r>
              <a:rPr lang="en-IN" sz="1800" dirty="0">
                <a:latin typeface="Proxima Nova" panose="020B0604020202020204" charset="0"/>
              </a:rPr>
              <a:t>In the second loop, elements are lying at the interval of 2 (n/4 = 2), where n = 8.</a:t>
            </a:r>
          </a:p>
          <a:p>
            <a:pPr algn="just" fontAlgn="base"/>
            <a:endParaRPr lang="en-IN" sz="1800" dirty="0">
              <a:latin typeface="Proxima Nova" panose="020B0604020202020204" charset="0"/>
            </a:endParaRPr>
          </a:p>
          <a:p>
            <a:r>
              <a:rPr lang="en-IN" sz="1800" dirty="0">
                <a:latin typeface="Proxima Nova" panose="020B0604020202020204" charset="0"/>
              </a:rPr>
              <a:t>Now, we are taking the interval of 2 to sort the rest of the array. With an interval of 2, two sub lists will be generated - {12, 25, 33, 40}, and {17, 8, 31, 42}.</a:t>
            </a:r>
          </a:p>
          <a:p>
            <a:br>
              <a:rPr lang="en-IN" sz="1800" dirty="0">
                <a:latin typeface="Proxima Nova" panose="020B0604020202020204" charset="0"/>
              </a:rPr>
            </a:br>
            <a:endParaRPr lang="en-IN" sz="1800" dirty="0">
              <a:latin typeface="Proxima Nova" panose="020B0604020202020204" charset="0"/>
            </a:endParaRPr>
          </a:p>
          <a:p>
            <a:pPr marL="285750" indent="-285750" algn="just" fontAlgn="base">
              <a:buFont typeface="Arial" panose="020B0604020202020204" pitchFamily="34" charset="0"/>
              <a:buChar char="•"/>
            </a:pPr>
            <a:endParaRPr lang="en-IN" sz="1800" dirty="0">
              <a:latin typeface="Proxima Nova" panose="020B0604020202020204" charset="0"/>
            </a:endParaRPr>
          </a:p>
        </p:txBody>
      </p:sp>
      <p:pic>
        <p:nvPicPr>
          <p:cNvPr id="4" name="Picture 3"/>
          <p:cNvPicPr>
            <a:picLocks noChangeAspect="1"/>
          </p:cNvPicPr>
          <p:nvPr/>
        </p:nvPicPr>
        <p:blipFill>
          <a:blip r:embed="rId6"/>
          <a:stretch>
            <a:fillRect/>
          </a:stretch>
        </p:blipFill>
        <p:spPr>
          <a:xfrm>
            <a:off x="2011059" y="2296567"/>
            <a:ext cx="4895850" cy="2276475"/>
          </a:xfrm>
          <a:prstGeom prst="rect">
            <a:avLst/>
          </a:prstGeom>
        </p:spPr>
      </p:pic>
    </p:spTree>
    <p:extLst>
      <p:ext uri="{BB962C8B-B14F-4D97-AF65-F5344CB8AC3E}">
        <p14:creationId xmlns:p14="http://schemas.microsoft.com/office/powerpoint/2010/main" val="22341533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4" y="672829"/>
            <a:ext cx="7789158" cy="1569630"/>
          </a:xfrm>
          <a:prstGeom prst="rect">
            <a:avLst/>
          </a:prstGeom>
          <a:noFill/>
          <a:ln>
            <a:noFill/>
          </a:ln>
        </p:spPr>
        <p:txBody>
          <a:bodyPr spcFirstLastPara="1" wrap="square" lIns="91425" tIns="91425" rIns="91425" bIns="91425" anchor="t" anchorCtr="0">
            <a:spAutoFit/>
          </a:bodyPr>
          <a:lstStyle/>
          <a:p>
            <a:pPr algn="just" fontAlgn="base"/>
            <a:r>
              <a:rPr lang="en-IN" sz="1800" dirty="0">
                <a:latin typeface="Proxima Nova" panose="020B0604020202020204" charset="0"/>
              </a:rPr>
              <a:t>Now, we again have to compare the values in every sub-list. After comparing, we have to swap them if required in the original array. After comparing and swapping, the updated array will look as follows –</a:t>
            </a:r>
            <a:br>
              <a:rPr lang="en-IN" sz="1800" dirty="0">
                <a:latin typeface="Proxima Nova" panose="020B0604020202020204" charset="0"/>
              </a:rPr>
            </a:br>
            <a:endParaRPr lang="en-IN" sz="1800" dirty="0">
              <a:latin typeface="Proxima Nova" panose="020B0604020202020204" charset="0"/>
            </a:endParaRPr>
          </a:p>
          <a:p>
            <a:pPr marL="285750" indent="-285750" algn="just" fontAlgn="base">
              <a:buFont typeface="Arial" panose="020B0604020202020204" pitchFamily="34" charset="0"/>
              <a:buChar char="•"/>
            </a:pPr>
            <a:endParaRPr lang="en-IN" sz="1800" dirty="0">
              <a:latin typeface="Proxima Nova" panose="020B0604020202020204" charset="0"/>
            </a:endParaRPr>
          </a:p>
        </p:txBody>
      </p:sp>
      <p:pic>
        <p:nvPicPr>
          <p:cNvPr id="4" name="Picture 3"/>
          <p:cNvPicPr>
            <a:picLocks noChangeAspect="1"/>
          </p:cNvPicPr>
          <p:nvPr/>
        </p:nvPicPr>
        <p:blipFill>
          <a:blip r:embed="rId6"/>
          <a:stretch>
            <a:fillRect/>
          </a:stretch>
        </p:blipFill>
        <p:spPr>
          <a:xfrm>
            <a:off x="1915059" y="1642800"/>
            <a:ext cx="4895850" cy="2276475"/>
          </a:xfrm>
          <a:prstGeom prst="rect">
            <a:avLst/>
          </a:prstGeom>
        </p:spPr>
      </p:pic>
      <p:pic>
        <p:nvPicPr>
          <p:cNvPr id="2" name="Picture 1"/>
          <p:cNvPicPr>
            <a:picLocks noChangeAspect="1"/>
          </p:cNvPicPr>
          <p:nvPr/>
        </p:nvPicPr>
        <p:blipFill>
          <a:blip r:embed="rId7"/>
          <a:stretch>
            <a:fillRect/>
          </a:stretch>
        </p:blipFill>
        <p:spPr>
          <a:xfrm>
            <a:off x="1915059" y="4162287"/>
            <a:ext cx="5038725" cy="733425"/>
          </a:xfrm>
          <a:prstGeom prst="rect">
            <a:avLst/>
          </a:prstGeom>
        </p:spPr>
      </p:pic>
    </p:spTree>
    <p:extLst>
      <p:ext uri="{BB962C8B-B14F-4D97-AF65-F5344CB8AC3E}">
        <p14:creationId xmlns:p14="http://schemas.microsoft.com/office/powerpoint/2010/main" val="1163432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4" y="1011876"/>
            <a:ext cx="4028818" cy="2954625"/>
          </a:xfrm>
          <a:prstGeom prst="rect">
            <a:avLst/>
          </a:prstGeom>
          <a:noFill/>
          <a:ln>
            <a:noFill/>
          </a:ln>
        </p:spPr>
        <p:txBody>
          <a:bodyPr spcFirstLastPara="1" wrap="square" lIns="91425" tIns="91425" rIns="91425" bIns="91425" anchor="t" anchorCtr="0">
            <a:spAutoFit/>
          </a:bodyPr>
          <a:lstStyle/>
          <a:p>
            <a:pPr marL="285750" indent="-285750" algn="just" fontAlgn="base">
              <a:buFont typeface="Arial" panose="020B0604020202020204" pitchFamily="34" charset="0"/>
              <a:buChar char="•"/>
            </a:pPr>
            <a:r>
              <a:rPr lang="en-IN" sz="1800" dirty="0">
                <a:latin typeface="Proxima Nova" panose="020B0604020202020204" charset="0"/>
              </a:rPr>
              <a:t>In the third loop, elements are lying at the interval of 1 (n/8 = 1), </a:t>
            </a:r>
          </a:p>
          <a:p>
            <a:pPr marL="285750" indent="-285750" algn="just" fontAlgn="base">
              <a:buFont typeface="Arial" panose="020B0604020202020204" pitchFamily="34" charset="0"/>
              <a:buChar char="•"/>
            </a:pPr>
            <a:r>
              <a:rPr lang="en-IN" sz="1800" dirty="0">
                <a:latin typeface="Proxima Nova" panose="020B0604020202020204" charset="0"/>
              </a:rPr>
              <a:t>where n = 8. </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At last, we use the interval of value 1 to sort the rest of the array elements.</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In this step, shell sort uses insertion sort to sort the array elements.</a:t>
            </a:r>
          </a:p>
        </p:txBody>
      </p:sp>
      <p:pic>
        <p:nvPicPr>
          <p:cNvPr id="3" name="Picture 2"/>
          <p:cNvPicPr>
            <a:picLocks noChangeAspect="1"/>
          </p:cNvPicPr>
          <p:nvPr/>
        </p:nvPicPr>
        <p:blipFill>
          <a:blip r:embed="rId6"/>
          <a:stretch>
            <a:fillRect/>
          </a:stretch>
        </p:blipFill>
        <p:spPr>
          <a:xfrm>
            <a:off x="5200747" y="795806"/>
            <a:ext cx="3095625" cy="4067175"/>
          </a:xfrm>
          <a:prstGeom prst="rect">
            <a:avLst/>
          </a:prstGeom>
        </p:spPr>
      </p:pic>
    </p:spTree>
    <p:extLst>
      <p:ext uri="{BB962C8B-B14F-4D97-AF65-F5344CB8AC3E}">
        <p14:creationId xmlns:p14="http://schemas.microsoft.com/office/powerpoint/2010/main" val="40365429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2123628"/>
          </a:xfrm>
          <a:prstGeom prst="rect">
            <a:avLst/>
          </a:prstGeom>
          <a:noFill/>
          <a:ln>
            <a:noFill/>
          </a:ln>
        </p:spPr>
        <p:txBody>
          <a:bodyPr spcFirstLastPara="1" wrap="square" lIns="91425" tIns="91425" rIns="91425" bIns="91425" anchor="t" anchorCtr="0">
            <a:spAutoFit/>
          </a:bodyPr>
          <a:lstStyle/>
          <a:p>
            <a:pPr fontAlgn="base"/>
            <a:r>
              <a:rPr lang="en-IN" sz="1800" b="1" dirty="0">
                <a:latin typeface="Proxima Nova" panose="020B0604020202020204" charset="0"/>
              </a:rPr>
              <a:t>Algorithm:</a:t>
            </a:r>
          </a:p>
          <a:p>
            <a:pPr fontAlgn="base"/>
            <a:endParaRPr lang="en-IN" sz="1800" dirty="0">
              <a:latin typeface="Proxima Nova" panose="020B0604020202020204" charset="0"/>
            </a:endParaRPr>
          </a:p>
          <a:p>
            <a:pPr fontAlgn="base"/>
            <a:r>
              <a:rPr lang="en-IN" sz="1800" dirty="0">
                <a:latin typeface="Proxima Nova" panose="020B0604020202020204" charset="0"/>
              </a:rPr>
              <a:t>Step 1 − Initialize the value of gap size. Example: h</a:t>
            </a:r>
            <a:br>
              <a:rPr lang="en-IN" sz="1800" dirty="0">
                <a:latin typeface="Proxima Nova" panose="020B0604020202020204" charset="0"/>
              </a:rPr>
            </a:br>
            <a:r>
              <a:rPr lang="en-IN" sz="1800" dirty="0">
                <a:latin typeface="Proxima Nova" panose="020B0604020202020204" charset="0"/>
              </a:rPr>
              <a:t>Step 2 − Divide the list into smaller sub-part. Each must have equal intervals to h</a:t>
            </a:r>
            <a:br>
              <a:rPr lang="en-IN" sz="1800" dirty="0">
                <a:latin typeface="Proxima Nova" panose="020B0604020202020204" charset="0"/>
              </a:rPr>
            </a:br>
            <a:r>
              <a:rPr lang="en-IN" sz="1800" dirty="0">
                <a:latin typeface="Proxima Nova" panose="020B0604020202020204" charset="0"/>
              </a:rPr>
              <a:t>Step 3 − Sort these sub-lists using insertion sort</a:t>
            </a:r>
            <a:br>
              <a:rPr lang="en-IN" sz="1800" dirty="0">
                <a:latin typeface="Proxima Nova" panose="020B0604020202020204" charset="0"/>
              </a:rPr>
            </a:br>
            <a:r>
              <a:rPr lang="en-IN" sz="1800" dirty="0">
                <a:latin typeface="Proxima Nova" panose="020B0604020202020204" charset="0"/>
              </a:rPr>
              <a:t>Step 4 – Repeat this step 2 until the list is sorted.</a:t>
            </a:r>
            <a:br>
              <a:rPr lang="en-IN" sz="1800" dirty="0">
                <a:latin typeface="Proxima Nova" panose="020B0604020202020204" charset="0"/>
              </a:rPr>
            </a:br>
            <a:r>
              <a:rPr lang="en-IN" sz="1800" dirty="0">
                <a:latin typeface="Proxima Nova" panose="020B0604020202020204" charset="0"/>
              </a:rPr>
              <a:t>Step 5 – Print a sorted list.</a:t>
            </a:r>
          </a:p>
        </p:txBody>
      </p:sp>
    </p:spTree>
    <p:extLst>
      <p:ext uri="{BB962C8B-B14F-4D97-AF65-F5344CB8AC3E}">
        <p14:creationId xmlns:p14="http://schemas.microsoft.com/office/powerpoint/2010/main" val="1499514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HEAP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3877954"/>
          </a:xfrm>
          <a:prstGeom prst="rect">
            <a:avLst/>
          </a:prstGeom>
          <a:noFill/>
          <a:ln>
            <a:noFill/>
          </a:ln>
        </p:spPr>
        <p:txBody>
          <a:bodyPr spcFirstLastPara="1" wrap="square" lIns="91425" tIns="91425" rIns="91425" bIns="91425" anchor="t" anchorCtr="0">
            <a:spAutoFit/>
          </a:bodyPr>
          <a:lstStyle/>
          <a:p>
            <a:pPr marL="285750" lvl="1" indent="-285750" algn="just">
              <a:buFont typeface="Arial" panose="020B0604020202020204" pitchFamily="34" charset="0"/>
              <a:buChar char="•"/>
            </a:pPr>
            <a:r>
              <a:rPr lang="en-IN" sz="1600" dirty="0">
                <a:latin typeface="Proxima Nova" panose="020B0604020202020204" charset="0"/>
              </a:rPr>
              <a:t>Heap sort is one of the sorting algorithms used to arrange a list of elements in order. </a:t>
            </a:r>
          </a:p>
          <a:p>
            <a:pPr marL="285750" lvl="1" indent="-285750" algn="just">
              <a:buFont typeface="Arial" panose="020B0604020202020204" pitchFamily="34" charset="0"/>
              <a:buChar char="•"/>
            </a:pPr>
            <a:endParaRPr lang="en-IN" sz="1600" dirty="0">
              <a:latin typeface="Proxima Nova" panose="020B0604020202020204" charset="0"/>
            </a:endParaRPr>
          </a:p>
          <a:p>
            <a:pPr marL="285750" lvl="1" indent="-285750" algn="just">
              <a:buFont typeface="Arial" panose="020B0604020202020204" pitchFamily="34" charset="0"/>
              <a:buChar char="•"/>
            </a:pPr>
            <a:r>
              <a:rPr lang="en-IN" sz="1600" dirty="0">
                <a:latin typeface="Proxima Nova" panose="020B0604020202020204" charset="0"/>
              </a:rPr>
              <a:t>Heap sort algorithm uses one of the tree concepts called Heap Tree. </a:t>
            </a:r>
          </a:p>
          <a:p>
            <a:pPr marL="285750" lvl="1" indent="-285750" algn="just">
              <a:buFont typeface="Arial" panose="020B0604020202020204" pitchFamily="34" charset="0"/>
              <a:buChar char="•"/>
            </a:pPr>
            <a:endParaRPr lang="en-IN" sz="1600" dirty="0">
              <a:latin typeface="Proxima Nova" panose="020B0604020202020204" charset="0"/>
            </a:endParaRPr>
          </a:p>
          <a:p>
            <a:pPr marL="285750" lvl="1" indent="-285750" algn="just" fontAlgn="base">
              <a:buFont typeface="Arial" panose="020B0604020202020204" pitchFamily="34" charset="0"/>
              <a:buChar char="•"/>
            </a:pPr>
            <a:r>
              <a:rPr lang="en-IN" sz="1600" dirty="0">
                <a:latin typeface="Proxima Nova" panose="020B0604020202020204" charset="0"/>
              </a:rPr>
              <a:t>Let us first define a </a:t>
            </a:r>
            <a:r>
              <a:rPr lang="en-IN" sz="1600" b="1" dirty="0">
                <a:latin typeface="Proxima Nova" panose="020B0604020202020204" charset="0"/>
              </a:rPr>
              <a:t>Complete Binary Tree</a:t>
            </a:r>
            <a:r>
              <a:rPr lang="en-IN" sz="1600" dirty="0">
                <a:latin typeface="Proxima Nova" panose="020B0604020202020204" charset="0"/>
              </a:rPr>
              <a:t>. A complete binary tree is a binary tree in which every level, except possibly the last, is completely filled, and all nodes are as far left as possible.</a:t>
            </a:r>
          </a:p>
          <a:p>
            <a:pPr marL="285750" lvl="1" indent="-285750" algn="just" fontAlgn="base">
              <a:buFont typeface="Arial" panose="020B0604020202020204" pitchFamily="34" charset="0"/>
              <a:buChar char="•"/>
            </a:pPr>
            <a:endParaRPr lang="en-IN" sz="1600" dirty="0">
              <a:latin typeface="Proxima Nova" panose="020B0604020202020204" charset="0"/>
            </a:endParaRPr>
          </a:p>
          <a:p>
            <a:pPr marL="285750" lvl="1" indent="-285750" algn="just" fontAlgn="base">
              <a:buFont typeface="Arial" panose="020B0604020202020204" pitchFamily="34" charset="0"/>
              <a:buChar char="•"/>
            </a:pPr>
            <a:r>
              <a:rPr lang="en-IN" sz="1600" dirty="0">
                <a:latin typeface="Proxima Nova" panose="020B0604020202020204" charset="0"/>
              </a:rPr>
              <a:t>A </a:t>
            </a:r>
            <a:r>
              <a:rPr lang="en-IN" sz="1600" b="1" dirty="0">
                <a:latin typeface="Proxima Nova" panose="020B0604020202020204" charset="0"/>
              </a:rPr>
              <a:t>Binary Heap</a:t>
            </a:r>
            <a:r>
              <a:rPr lang="en-IN" sz="1600" dirty="0">
                <a:latin typeface="Proxima Nova" panose="020B0604020202020204" charset="0"/>
              </a:rPr>
              <a:t> is a Complete Binary Tree where items are stored in a special order such that the value in a parent node is greater(or smaller) than the values in its two children nodes. </a:t>
            </a:r>
          </a:p>
          <a:p>
            <a:pPr marL="285750" lvl="1" indent="-285750" algn="just" fontAlgn="base">
              <a:buFont typeface="Arial" panose="020B0604020202020204" pitchFamily="34" charset="0"/>
              <a:buChar char="•"/>
            </a:pPr>
            <a:endParaRPr lang="en-IN" sz="1600" dirty="0">
              <a:latin typeface="Proxima Nova" panose="020B0604020202020204" charset="0"/>
            </a:endParaRPr>
          </a:p>
          <a:p>
            <a:pPr marL="285750" lvl="1" indent="-285750" algn="just" fontAlgn="base">
              <a:buFont typeface="Arial" panose="020B0604020202020204" pitchFamily="34" charset="0"/>
              <a:buChar char="•"/>
            </a:pPr>
            <a:r>
              <a:rPr lang="en-IN" sz="1600" dirty="0">
                <a:latin typeface="Proxima Nova" panose="020B0604020202020204" charset="0"/>
              </a:rPr>
              <a:t>The former is called max heap and the latter is called min-heap. </a:t>
            </a:r>
          </a:p>
          <a:p>
            <a:pPr marL="285750" lvl="1" indent="-285750" algn="just" fontAlgn="base">
              <a:buFont typeface="Arial" panose="020B0604020202020204" pitchFamily="34" charset="0"/>
              <a:buChar char="•"/>
            </a:pPr>
            <a:endParaRPr lang="en-IN" sz="1600" dirty="0">
              <a:latin typeface="Proxima Nova" panose="020B0604020202020204" charset="0"/>
            </a:endParaRPr>
          </a:p>
          <a:p>
            <a:pPr marL="285750" lvl="1" indent="-285750" algn="just" fontAlgn="base">
              <a:buFont typeface="Arial" panose="020B0604020202020204" pitchFamily="34" charset="0"/>
              <a:buChar char="•"/>
            </a:pPr>
            <a:r>
              <a:rPr lang="en-IN" sz="1600" dirty="0">
                <a:latin typeface="Proxima Nova" panose="020B0604020202020204" charset="0"/>
              </a:rPr>
              <a:t>The heap can be represented by a binary tree or array.</a:t>
            </a:r>
          </a:p>
        </p:txBody>
      </p:sp>
    </p:spTree>
    <p:extLst>
      <p:ext uri="{BB962C8B-B14F-4D97-AF65-F5344CB8AC3E}">
        <p14:creationId xmlns:p14="http://schemas.microsoft.com/office/powerpoint/2010/main" val="3578665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HEAP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677078"/>
          </a:xfrm>
          <a:prstGeom prst="rect">
            <a:avLst/>
          </a:prstGeom>
          <a:noFill/>
          <a:ln>
            <a:noFill/>
          </a:ln>
        </p:spPr>
        <p:txBody>
          <a:bodyPr spcFirstLastPara="1" wrap="square" lIns="91425" tIns="91425" rIns="91425" bIns="91425" anchor="t" anchorCtr="0">
            <a:spAutoFit/>
          </a:bodyPr>
          <a:lstStyle/>
          <a:p>
            <a:pPr marL="285750" lvl="1" indent="-285750" algn="just">
              <a:buFont typeface="Arial" panose="020B0604020202020204" pitchFamily="34" charset="0"/>
              <a:buChar char="•"/>
            </a:pPr>
            <a:endParaRPr lang="en-IN" sz="1600" dirty="0">
              <a:latin typeface="Proxima Nova" panose="020B0604020202020204" charset="0"/>
            </a:endParaRPr>
          </a:p>
          <a:p>
            <a:pPr marL="285750" lvl="1" indent="-285750" algn="just">
              <a:buFont typeface="Arial" panose="020B0604020202020204" pitchFamily="34" charset="0"/>
              <a:buChar char="•"/>
            </a:pPr>
            <a:endParaRPr lang="en-IN" sz="1600" dirty="0">
              <a:latin typeface="Proxima Nova" panose="020B0604020202020204" charset="0"/>
            </a:endParaRPr>
          </a:p>
        </p:txBody>
      </p:sp>
      <p:pic>
        <p:nvPicPr>
          <p:cNvPr id="2" name="Picture 1"/>
          <p:cNvPicPr>
            <a:picLocks noChangeAspect="1"/>
          </p:cNvPicPr>
          <p:nvPr/>
        </p:nvPicPr>
        <p:blipFill>
          <a:blip r:embed="rId6"/>
          <a:stretch>
            <a:fillRect/>
          </a:stretch>
        </p:blipFill>
        <p:spPr>
          <a:xfrm>
            <a:off x="1412160" y="1144769"/>
            <a:ext cx="5845328" cy="3165672"/>
          </a:xfrm>
          <a:prstGeom prst="rect">
            <a:avLst/>
          </a:prstGeom>
        </p:spPr>
      </p:pic>
    </p:spTree>
    <p:extLst>
      <p:ext uri="{BB962C8B-B14F-4D97-AF65-F5344CB8AC3E}">
        <p14:creationId xmlns:p14="http://schemas.microsoft.com/office/powerpoint/2010/main" val="2071677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HEAP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339047" y="672829"/>
            <a:ext cx="4130211" cy="3877954"/>
          </a:xfrm>
          <a:prstGeom prst="rect">
            <a:avLst/>
          </a:prstGeom>
          <a:noFill/>
          <a:ln>
            <a:noFill/>
          </a:ln>
        </p:spPr>
        <p:txBody>
          <a:bodyPr spcFirstLastPara="1" wrap="square" lIns="91425" tIns="91425" rIns="91425" bIns="91425" anchor="t" anchorCtr="0">
            <a:spAutoFit/>
          </a:bodyPr>
          <a:lstStyle/>
          <a:p>
            <a:pPr lvl="1" algn="just" fontAlgn="base"/>
            <a:r>
              <a:rPr lang="en-IN" sz="1600" b="1" dirty="0">
                <a:latin typeface="Proxima Nova" panose="020B0604020202020204" charset="0"/>
              </a:rPr>
              <a:t>Relationship between Array Indexes and Tree Elements</a:t>
            </a:r>
          </a:p>
          <a:p>
            <a:pPr marL="285750" lvl="1" indent="-285750" algn="just" fontAlgn="base">
              <a:buFont typeface="Arial" panose="020B0604020202020204" pitchFamily="34" charset="0"/>
              <a:buChar char="•"/>
            </a:pPr>
            <a:endParaRPr lang="en-IN" sz="1600" dirty="0">
              <a:latin typeface="Proxima Nova" panose="020B0604020202020204" charset="0"/>
            </a:endParaRPr>
          </a:p>
          <a:p>
            <a:pPr lvl="1" algn="just" fontAlgn="base"/>
            <a:r>
              <a:rPr lang="en-IN" sz="1600" dirty="0">
                <a:latin typeface="Proxima Nova" panose="020B0604020202020204" charset="0"/>
              </a:rPr>
              <a:t>A complete binary tree has an interesting property that we can use to find the children and parents of any node.</a:t>
            </a:r>
          </a:p>
          <a:p>
            <a:pPr lvl="1" algn="just" fontAlgn="base"/>
            <a:endParaRPr lang="en-IN" sz="1600" dirty="0">
              <a:latin typeface="Proxima Nova" panose="020B0604020202020204" charset="0"/>
            </a:endParaRPr>
          </a:p>
          <a:p>
            <a:pPr lvl="1" algn="just" fontAlgn="base"/>
            <a:r>
              <a:rPr lang="en-IN" sz="1600" dirty="0">
                <a:latin typeface="Proxima Nova" panose="020B0604020202020204" charset="0"/>
              </a:rPr>
              <a:t>If the index of any element in the array is </a:t>
            </a:r>
            <a:r>
              <a:rPr lang="en-IN" sz="1600" dirty="0" err="1">
                <a:latin typeface="Proxima Nova" panose="020B0604020202020204" charset="0"/>
              </a:rPr>
              <a:t>i</a:t>
            </a:r>
            <a:r>
              <a:rPr lang="en-IN" sz="1600" dirty="0">
                <a:latin typeface="Proxima Nova" panose="020B0604020202020204" charset="0"/>
              </a:rPr>
              <a:t>, </a:t>
            </a:r>
          </a:p>
          <a:p>
            <a:pPr lvl="1" algn="just" fontAlgn="base"/>
            <a:endParaRPr lang="en-IN" sz="1600" dirty="0">
              <a:latin typeface="Proxima Nova" panose="020B0604020202020204" charset="0"/>
            </a:endParaRPr>
          </a:p>
          <a:p>
            <a:pPr lvl="1" algn="just" fontAlgn="base"/>
            <a:r>
              <a:rPr lang="en-IN" sz="1600" dirty="0">
                <a:latin typeface="Proxima Nova" panose="020B0604020202020204" charset="0"/>
              </a:rPr>
              <a:t>the element in the index 2i+1 will become the left child and element in 2i+2 index will become the right child. </a:t>
            </a:r>
          </a:p>
          <a:p>
            <a:pPr lvl="1" algn="just" fontAlgn="base"/>
            <a:endParaRPr lang="en-IN" sz="1600" dirty="0">
              <a:latin typeface="Proxima Nova" panose="020B0604020202020204" charset="0"/>
            </a:endParaRPr>
          </a:p>
          <a:p>
            <a:pPr lvl="1" algn="just" fontAlgn="base"/>
            <a:r>
              <a:rPr lang="en-IN" sz="1600" dirty="0">
                <a:latin typeface="Proxima Nova" panose="020B0604020202020204" charset="0"/>
              </a:rPr>
              <a:t>Also, the parent of any element at index </a:t>
            </a:r>
            <a:r>
              <a:rPr lang="en-IN" sz="1600" dirty="0" err="1">
                <a:latin typeface="Proxima Nova" panose="020B0604020202020204" charset="0"/>
              </a:rPr>
              <a:t>i</a:t>
            </a:r>
            <a:r>
              <a:rPr lang="en-IN" sz="1600" dirty="0">
                <a:latin typeface="Proxima Nova" panose="020B0604020202020204" charset="0"/>
              </a:rPr>
              <a:t> is given by the lower bound of (i-1)/2.</a:t>
            </a:r>
          </a:p>
        </p:txBody>
      </p:sp>
      <p:pic>
        <p:nvPicPr>
          <p:cNvPr id="3" name="Picture 2"/>
          <p:cNvPicPr>
            <a:picLocks noChangeAspect="1"/>
          </p:cNvPicPr>
          <p:nvPr/>
        </p:nvPicPr>
        <p:blipFill>
          <a:blip r:embed="rId6"/>
          <a:stretch>
            <a:fillRect/>
          </a:stretch>
        </p:blipFill>
        <p:spPr>
          <a:xfrm>
            <a:off x="4613485" y="1528976"/>
            <a:ext cx="4381500" cy="2352675"/>
          </a:xfrm>
          <a:prstGeom prst="rect">
            <a:avLst/>
          </a:prstGeom>
        </p:spPr>
      </p:pic>
    </p:spTree>
    <p:extLst>
      <p:ext uri="{BB962C8B-B14F-4D97-AF65-F5344CB8AC3E}">
        <p14:creationId xmlns:p14="http://schemas.microsoft.com/office/powerpoint/2010/main" val="17646311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HEAP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3508623"/>
          </a:xfrm>
          <a:prstGeom prst="rect">
            <a:avLst/>
          </a:prstGeom>
          <a:noFill/>
          <a:ln>
            <a:noFill/>
          </a:ln>
        </p:spPr>
        <p:txBody>
          <a:bodyPr spcFirstLastPara="1" wrap="square" lIns="91425" tIns="91425" rIns="91425" bIns="91425" anchor="t" anchorCtr="0">
            <a:spAutoFit/>
          </a:bodyPr>
          <a:lstStyle/>
          <a:p>
            <a:pPr lvl="1" algn="just"/>
            <a:r>
              <a:rPr lang="en-IN" sz="1800" b="1" dirty="0">
                <a:latin typeface="Proxima Nova" panose="020B0604020202020204" charset="0"/>
              </a:rPr>
              <a:t>Algorithm</a:t>
            </a:r>
          </a:p>
          <a:p>
            <a:pPr lvl="1" algn="just"/>
            <a:endParaRPr lang="en-IN" sz="1800" dirty="0">
              <a:latin typeface="Proxima Nova" panose="020B0604020202020204" charset="0"/>
            </a:endParaRPr>
          </a:p>
          <a:p>
            <a:pPr lvl="1" algn="just"/>
            <a:r>
              <a:rPr lang="en-IN" sz="1800" dirty="0">
                <a:latin typeface="Proxima Nova" panose="020B0604020202020204" charset="0"/>
              </a:rPr>
              <a:t>The Heap sort algorithm to arrange a list of elements in </a:t>
            </a:r>
            <a:r>
              <a:rPr lang="en-IN" sz="1800" b="1" dirty="0">
                <a:latin typeface="Proxima Nova" panose="020B0604020202020204" charset="0"/>
              </a:rPr>
              <a:t>ascending order</a:t>
            </a:r>
            <a:r>
              <a:rPr lang="en-IN" sz="1800" dirty="0">
                <a:latin typeface="Proxima Nova" panose="020B0604020202020204" charset="0"/>
              </a:rPr>
              <a:t> is performed using following steps...</a:t>
            </a:r>
          </a:p>
          <a:p>
            <a:pPr lvl="1" algn="just"/>
            <a:endParaRPr lang="en-IN" sz="1800" dirty="0">
              <a:latin typeface="Proxima Nova" panose="020B0604020202020204" charset="0"/>
            </a:endParaRPr>
          </a:p>
          <a:p>
            <a:pPr lvl="1" algn="just"/>
            <a:r>
              <a:rPr lang="en-IN" sz="1800" dirty="0">
                <a:latin typeface="Proxima Nova" panose="020B0604020202020204" charset="0"/>
              </a:rPr>
              <a:t>Step 1 -  Construct a Binary Tree with given list of Elements.</a:t>
            </a:r>
          </a:p>
          <a:p>
            <a:pPr lvl="1" algn="just"/>
            <a:r>
              <a:rPr lang="en-IN" sz="1800" dirty="0">
                <a:latin typeface="Proxima Nova" panose="020B0604020202020204" charset="0"/>
              </a:rPr>
              <a:t>Step 2 - Transform the Binary Tree into Max Heap.</a:t>
            </a:r>
          </a:p>
          <a:p>
            <a:pPr lvl="1" algn="just"/>
            <a:r>
              <a:rPr lang="en-IN" sz="1800" dirty="0">
                <a:latin typeface="Proxima Nova" panose="020B0604020202020204" charset="0"/>
              </a:rPr>
              <a:t>Step 3 - Delete the root element from Max Heap using Heapify method.</a:t>
            </a:r>
          </a:p>
          <a:p>
            <a:pPr lvl="1" algn="just"/>
            <a:r>
              <a:rPr lang="en-IN" sz="1800" dirty="0">
                <a:latin typeface="Proxima Nova" panose="020B0604020202020204" charset="0"/>
              </a:rPr>
              <a:t>Step 4 - Put the deleted element into the Sorted list.</a:t>
            </a:r>
          </a:p>
          <a:p>
            <a:pPr lvl="1" algn="just"/>
            <a:r>
              <a:rPr lang="en-IN" sz="1800" dirty="0">
                <a:latin typeface="Proxima Nova" panose="020B0604020202020204" charset="0"/>
              </a:rPr>
              <a:t>Step 5 - Repeat the same until Max Heap becomes empty.</a:t>
            </a:r>
          </a:p>
          <a:p>
            <a:pPr lvl="1" algn="just"/>
            <a:r>
              <a:rPr lang="en-IN" sz="1800" dirty="0">
                <a:latin typeface="Proxima Nova" panose="020B0604020202020204" charset="0"/>
              </a:rPr>
              <a:t>Step 6 - Display the sorted list.</a:t>
            </a:r>
          </a:p>
          <a:p>
            <a:pPr lvl="1" algn="just"/>
            <a:endParaRPr lang="en-IN" sz="1800" dirty="0">
              <a:latin typeface="Proxima Nova" panose="020B0604020202020204" charset="0"/>
            </a:endParaRPr>
          </a:p>
        </p:txBody>
      </p:sp>
    </p:spTree>
    <p:extLst>
      <p:ext uri="{BB962C8B-B14F-4D97-AF65-F5344CB8AC3E}">
        <p14:creationId xmlns:p14="http://schemas.microsoft.com/office/powerpoint/2010/main" val="2628960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785621"/>
          </a:xfrm>
          <a:prstGeom prst="rect">
            <a:avLst/>
          </a:prstGeom>
          <a:noFill/>
          <a:ln>
            <a:noFill/>
          </a:ln>
        </p:spPr>
        <p:txBody>
          <a:bodyPr spcFirstLastPara="1" wrap="square" lIns="91425" tIns="91425" rIns="91425" bIns="91425" anchor="t" anchorCtr="0">
            <a:spAutoFit/>
          </a:bodyPr>
          <a:lstStyle/>
          <a:p>
            <a:pPr algn="just"/>
            <a:r>
              <a:rPr lang="en-US" altLang="en-US" sz="1800" b="1" dirty="0">
                <a:solidFill>
                  <a:srgbClr val="666666"/>
                </a:solidFill>
                <a:latin typeface="Proxima Nova"/>
                <a:ea typeface="Proxima Nova"/>
                <a:cs typeface="Proxima Nova"/>
              </a:rPr>
              <a:t>The empirical (or a posteriori) approach:</a:t>
            </a:r>
          </a:p>
          <a:p>
            <a:pPr algn="just"/>
            <a:r>
              <a:rPr lang="en-US" altLang="en-US" sz="1800" dirty="0">
                <a:solidFill>
                  <a:srgbClr val="666666"/>
                </a:solidFill>
                <a:latin typeface="Proxima Nova"/>
                <a:ea typeface="Proxima Nova"/>
                <a:cs typeface="Proxima Nova"/>
              </a:rPr>
              <a:t>We write the programs for various competing techniques and then that programs is tested on the computer using different instances.</a:t>
            </a:r>
          </a:p>
          <a:p>
            <a:pPr algn="just"/>
            <a:endParaRPr lang="en-US" altLang="en-US" sz="1800" dirty="0">
              <a:solidFill>
                <a:srgbClr val="666666"/>
              </a:solidFill>
              <a:latin typeface="Proxima Nova"/>
              <a:ea typeface="Proxima Nova"/>
              <a:cs typeface="Proxima Nova"/>
            </a:endParaRPr>
          </a:p>
          <a:p>
            <a:pPr algn="just"/>
            <a:r>
              <a:rPr lang="en-US" altLang="en-US" sz="1800" b="1" dirty="0">
                <a:solidFill>
                  <a:srgbClr val="666666"/>
                </a:solidFill>
                <a:latin typeface="Proxima Nova"/>
                <a:ea typeface="Proxima Nova"/>
                <a:cs typeface="Proxima Nova"/>
              </a:rPr>
              <a:t>The theoretical (or a priori) approach:</a:t>
            </a:r>
          </a:p>
          <a:p>
            <a:pPr algn="just"/>
            <a:r>
              <a:rPr lang="en-US" altLang="en-US" sz="1800" dirty="0">
                <a:solidFill>
                  <a:srgbClr val="666666"/>
                </a:solidFill>
                <a:latin typeface="Proxima Nova"/>
                <a:ea typeface="Proxima Nova"/>
                <a:cs typeface="Proxima Nova"/>
              </a:rPr>
              <a:t>Determining mathematically the quantity of resources needed by each algorithm as a function of the size of the instances considered.</a:t>
            </a:r>
          </a:p>
          <a:p>
            <a:pPr algn="just"/>
            <a:endParaRPr lang="en-US" altLang="en-US" sz="1800" dirty="0">
              <a:solidFill>
                <a:srgbClr val="666666"/>
              </a:solidFill>
              <a:latin typeface="Proxima Nova"/>
              <a:ea typeface="Proxima Nova"/>
              <a:cs typeface="Proxima Nova"/>
            </a:endParaRPr>
          </a:p>
          <a:p>
            <a:pPr algn="just"/>
            <a:r>
              <a:rPr lang="en-US" altLang="en-US" sz="1800" b="1" dirty="0">
                <a:solidFill>
                  <a:srgbClr val="666666"/>
                </a:solidFill>
                <a:latin typeface="Proxima Nova"/>
                <a:ea typeface="Proxima Nova"/>
                <a:cs typeface="Proxima Nova"/>
              </a:rPr>
              <a:t>Hybrid Approach:</a:t>
            </a:r>
          </a:p>
          <a:p>
            <a:pPr algn="just"/>
            <a:r>
              <a:rPr lang="en-US" altLang="en-US" sz="1800" dirty="0">
                <a:solidFill>
                  <a:srgbClr val="666666"/>
                </a:solidFill>
                <a:latin typeface="Proxima Nova"/>
                <a:ea typeface="Proxima Nova"/>
                <a:cs typeface="Proxima Nova"/>
              </a:rPr>
              <a:t>Function that define the Algorithms efficiency is determined by theoretically approach and then numerical parameters are determined by empirical when program executes on machine.</a:t>
            </a:r>
          </a:p>
          <a:p>
            <a:pPr algn="just"/>
            <a:endParaRPr lang="en-US" altLang="en-US" sz="18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2405662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2954625"/>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sz="1800" dirty="0">
                <a:latin typeface="Proxima Nova" panose="020B0604020202020204" charset="0"/>
              </a:rPr>
              <a:t>Bucket Sort is a sorting technique that sorts the elements by first dividing the elements into several groups called </a:t>
            </a:r>
            <a:r>
              <a:rPr lang="en-US" sz="1800" b="1" dirty="0">
                <a:latin typeface="Proxima Nova" panose="020B0604020202020204" charset="0"/>
              </a:rPr>
              <a:t>buckets</a:t>
            </a:r>
            <a:r>
              <a:rPr lang="en-US" sz="1800" dirty="0">
                <a:latin typeface="Proxima Nova" panose="020B0604020202020204" charset="0"/>
              </a:rPr>
              <a:t>. </a:t>
            </a:r>
          </a:p>
          <a:p>
            <a:pPr marL="285750" indent="-285750">
              <a:buFont typeface="Arial" panose="020B0604020202020204" pitchFamily="34" charset="0"/>
              <a:buChar char="•"/>
            </a:pPr>
            <a:endParaRPr lang="en-US" sz="1800" dirty="0">
              <a:latin typeface="Proxima Nova" panose="020B0604020202020204" charset="0"/>
            </a:endParaRPr>
          </a:p>
          <a:p>
            <a:pPr marL="285750" indent="-285750">
              <a:buFont typeface="Arial" panose="020B0604020202020204" pitchFamily="34" charset="0"/>
              <a:buChar char="•"/>
            </a:pPr>
            <a:r>
              <a:rPr lang="en-US" sz="1800" dirty="0">
                <a:latin typeface="Proxima Nova" panose="020B0604020202020204" charset="0"/>
              </a:rPr>
              <a:t>The elements inside each bucket are sorted using any of the </a:t>
            </a:r>
            <a:r>
              <a:rPr lang="en-US" sz="1800" b="1" dirty="0">
                <a:latin typeface="Proxima Nova" panose="020B0604020202020204" charset="0"/>
              </a:rPr>
              <a:t>suitable sorting </a:t>
            </a:r>
            <a:r>
              <a:rPr lang="en-US" sz="1800" dirty="0">
                <a:latin typeface="Proxima Nova" panose="020B0604020202020204" charset="0"/>
              </a:rPr>
              <a:t>algorithms or recursively calling the same algorithm.</a:t>
            </a:r>
          </a:p>
          <a:p>
            <a:pPr marL="285750" indent="-285750">
              <a:buFont typeface="Arial" panose="020B0604020202020204" pitchFamily="34" charset="0"/>
              <a:buChar char="•"/>
            </a:pPr>
            <a:endParaRPr lang="en-US" sz="1800" dirty="0">
              <a:latin typeface="Proxima Nova" panose="020B0604020202020204" charset="0"/>
            </a:endParaRPr>
          </a:p>
          <a:p>
            <a:pPr marL="285750" indent="-285750">
              <a:buFont typeface="Arial" panose="020B0604020202020204" pitchFamily="34" charset="0"/>
              <a:buChar char="•"/>
            </a:pPr>
            <a:r>
              <a:rPr lang="en-US" sz="1800" dirty="0">
                <a:latin typeface="Proxima Nova" panose="020B0604020202020204" charset="0"/>
              </a:rPr>
              <a:t>The process of bucket sort can be understood as a </a:t>
            </a:r>
            <a:r>
              <a:rPr lang="en-US" sz="1800" b="1" dirty="0">
                <a:latin typeface="Proxima Nova" panose="020B0604020202020204" charset="0"/>
              </a:rPr>
              <a:t>scatter-gather approach</a:t>
            </a:r>
            <a:r>
              <a:rPr lang="en-US" sz="1800" dirty="0">
                <a:latin typeface="Proxima Nova" panose="020B0604020202020204" charset="0"/>
              </a:rPr>
              <a:t>. </a:t>
            </a:r>
          </a:p>
          <a:p>
            <a:pPr marL="285750" indent="-285750">
              <a:buFont typeface="Arial" panose="020B0604020202020204" pitchFamily="34" charset="0"/>
              <a:buChar char="•"/>
            </a:pPr>
            <a:endParaRPr lang="en-US" sz="1800" dirty="0">
              <a:latin typeface="Proxima Nova" panose="020B0604020202020204" charset="0"/>
            </a:endParaRPr>
          </a:p>
          <a:p>
            <a:pPr marL="285750" indent="-285750">
              <a:buFont typeface="Arial" panose="020B0604020202020204" pitchFamily="34" charset="0"/>
              <a:buChar char="•"/>
            </a:pPr>
            <a:r>
              <a:rPr lang="en-US" sz="1800" dirty="0">
                <a:latin typeface="Proxima Nova" panose="020B0604020202020204" charset="0"/>
              </a:rPr>
              <a:t>The elements are first scattered into buckets then the elements of buckets are sorted. Finally, the elements are gathered in order.</a:t>
            </a:r>
          </a:p>
        </p:txBody>
      </p:sp>
    </p:spTree>
    <p:extLst>
      <p:ext uri="{BB962C8B-B14F-4D97-AF65-F5344CB8AC3E}">
        <p14:creationId xmlns:p14="http://schemas.microsoft.com/office/powerpoint/2010/main" val="3263926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2954625"/>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IN" sz="1800" dirty="0">
                <a:latin typeface="Proxima Nova" panose="020B0604020202020204" charset="0"/>
              </a:rPr>
              <a:t>The basic procedure of performing the bucket sort is given as follows –</a:t>
            </a:r>
          </a:p>
          <a:p>
            <a:pPr marL="285750" indent="-285750">
              <a:buFont typeface="Arial" panose="020B0604020202020204" pitchFamily="34" charset="0"/>
              <a:buChar char="•"/>
            </a:pPr>
            <a:endParaRPr lang="en-IN" sz="1800" dirty="0">
              <a:latin typeface="Proxima Nova" panose="020B0604020202020204" charset="0"/>
            </a:endParaRPr>
          </a:p>
          <a:p>
            <a:pPr marL="285750" indent="-285750">
              <a:buFont typeface="Arial" panose="020B0604020202020204" pitchFamily="34" charset="0"/>
              <a:buChar char="•"/>
            </a:pPr>
            <a:r>
              <a:rPr lang="en-IN" sz="1800" dirty="0">
                <a:latin typeface="Proxima Nova" panose="020B0604020202020204" charset="0"/>
              </a:rPr>
              <a:t>First, partition the range into a fixed number of buckets.</a:t>
            </a:r>
          </a:p>
          <a:p>
            <a:pPr marL="285750" indent="-285750">
              <a:buFont typeface="Arial" panose="020B0604020202020204" pitchFamily="34" charset="0"/>
              <a:buChar char="•"/>
            </a:pPr>
            <a:r>
              <a:rPr lang="en-IN" sz="1800" dirty="0">
                <a:latin typeface="Proxima Nova" panose="020B0604020202020204" charset="0"/>
              </a:rPr>
              <a:t>Then, toss every element into its appropriate bucket.</a:t>
            </a:r>
          </a:p>
          <a:p>
            <a:pPr marL="285750" indent="-285750">
              <a:buFont typeface="Arial" panose="020B0604020202020204" pitchFamily="34" charset="0"/>
              <a:buChar char="•"/>
            </a:pPr>
            <a:r>
              <a:rPr lang="en-IN" sz="1800" dirty="0">
                <a:latin typeface="Proxima Nova" panose="020B0604020202020204" charset="0"/>
              </a:rPr>
              <a:t>After that, sort each bucket individually by applying a sorting algorithm.</a:t>
            </a:r>
          </a:p>
          <a:p>
            <a:pPr marL="285750" indent="-285750">
              <a:buFont typeface="Arial" panose="020B0604020202020204" pitchFamily="34" charset="0"/>
              <a:buChar char="•"/>
            </a:pPr>
            <a:r>
              <a:rPr lang="en-IN" sz="1800" dirty="0">
                <a:latin typeface="Proxima Nova" panose="020B0604020202020204" charset="0"/>
              </a:rPr>
              <a:t>And at last, concatenate all the sorted buckets.</a:t>
            </a:r>
          </a:p>
          <a:p>
            <a:pPr marL="285750" indent="-285750">
              <a:buFont typeface="Arial" panose="020B0604020202020204" pitchFamily="34" charset="0"/>
              <a:buChar char="•"/>
            </a:pPr>
            <a:endParaRPr lang="en-IN" sz="1800" dirty="0">
              <a:latin typeface="Proxima Nova" panose="020B0604020202020204" charset="0"/>
            </a:endParaRPr>
          </a:p>
          <a:p>
            <a:endParaRPr lang="en-IN" sz="1800" b="1" dirty="0">
              <a:latin typeface="Proxima Nova" panose="020B0604020202020204" charset="0"/>
            </a:endParaRPr>
          </a:p>
          <a:p>
            <a:r>
              <a:rPr lang="en-IN" sz="1800" b="1" dirty="0">
                <a:latin typeface="Proxima Nova" panose="020B0604020202020204" charset="0"/>
              </a:rPr>
              <a:t>Bucket sort is mainly useful when input is uniformly distributed over a range.</a:t>
            </a:r>
          </a:p>
          <a:p>
            <a:pPr marL="285750" indent="-285750">
              <a:buFont typeface="Arial" panose="020B0604020202020204" pitchFamily="34" charset="0"/>
              <a:buChar char="•"/>
            </a:pPr>
            <a:endParaRPr lang="en-US" sz="1800" b="1" dirty="0">
              <a:latin typeface="Proxima Nova" panose="020B0604020202020204" charset="0"/>
            </a:endParaRPr>
          </a:p>
        </p:txBody>
      </p:sp>
    </p:spTree>
    <p:extLst>
      <p:ext uri="{BB962C8B-B14F-4D97-AF65-F5344CB8AC3E}">
        <p14:creationId xmlns:p14="http://schemas.microsoft.com/office/powerpoint/2010/main" val="8551671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3785621"/>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endParaRPr lang="en-US" sz="1800" dirty="0">
              <a:latin typeface="Proxima Nova" panose="020B0604020202020204" charset="0"/>
            </a:endParaRPr>
          </a:p>
          <a:p>
            <a:pPr marL="0" indent="0">
              <a:buNone/>
            </a:pPr>
            <a:r>
              <a:rPr lang="en-IN" sz="1800" dirty="0">
                <a:latin typeface="Proxima Nova" panose="020B0604020202020204" charset="0"/>
              </a:rPr>
              <a:t>Scattering of array elements</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r>
              <a:rPr lang="en-IN" sz="1800" dirty="0">
                <a:latin typeface="Proxima Nova" panose="020B0604020202020204" charset="0"/>
              </a:rPr>
              <a:t>Sort each bucket individually</a:t>
            </a:r>
          </a:p>
          <a:p>
            <a:endParaRPr lang="en-IN" sz="1800" dirty="0"/>
          </a:p>
          <a:p>
            <a:endParaRPr lang="en-IN" sz="1800" dirty="0"/>
          </a:p>
          <a:p>
            <a:pPr marL="0" indent="0">
              <a:buNone/>
            </a:pPr>
            <a:endParaRPr lang="en-IN" sz="1800" dirty="0"/>
          </a:p>
          <a:p>
            <a:pPr marL="285750" indent="-285750">
              <a:buFont typeface="Arial" panose="020B0604020202020204" pitchFamily="34" charset="0"/>
              <a:buChar char="•"/>
            </a:pPr>
            <a:endParaRPr lang="en-US" sz="1800" dirty="0">
              <a:latin typeface="Proxima Nova" panose="020B0604020202020204" charset="0"/>
            </a:endParaRPr>
          </a:p>
          <a:p>
            <a:r>
              <a:rPr lang="en-IN" sz="1800" dirty="0">
                <a:latin typeface="Proxima Nova" panose="020B0604020202020204" charset="0"/>
              </a:rPr>
              <a:t>Gather the sorted elements from each bucket in order</a:t>
            </a:r>
          </a:p>
          <a:p>
            <a:pPr marL="285750" indent="-285750">
              <a:buFont typeface="Arial" panose="020B0604020202020204" pitchFamily="34" charset="0"/>
              <a:buChar char="•"/>
            </a:pPr>
            <a:endParaRPr lang="en-US" sz="1800" dirty="0">
              <a:latin typeface="Proxima Nova" panose="020B0604020202020204" charset="0"/>
            </a:endParaRPr>
          </a:p>
        </p:txBody>
      </p:sp>
      <p:pic>
        <p:nvPicPr>
          <p:cNvPr id="7" name="Picture 6"/>
          <p:cNvPicPr>
            <a:picLocks noChangeAspect="1"/>
          </p:cNvPicPr>
          <p:nvPr/>
        </p:nvPicPr>
        <p:blipFill>
          <a:blip r:embed="rId6"/>
          <a:stretch>
            <a:fillRect/>
          </a:stretch>
        </p:blipFill>
        <p:spPr>
          <a:xfrm>
            <a:off x="1499305" y="709040"/>
            <a:ext cx="6006301" cy="663273"/>
          </a:xfrm>
          <a:prstGeom prst="rect">
            <a:avLst/>
          </a:prstGeom>
        </p:spPr>
      </p:pic>
      <p:pic>
        <p:nvPicPr>
          <p:cNvPr id="8" name="Picture 7"/>
          <p:cNvPicPr>
            <a:picLocks noChangeAspect="1"/>
          </p:cNvPicPr>
          <p:nvPr/>
        </p:nvPicPr>
        <p:blipFill>
          <a:blip r:embed="rId7"/>
          <a:stretch>
            <a:fillRect/>
          </a:stretch>
        </p:blipFill>
        <p:spPr>
          <a:xfrm>
            <a:off x="1799268" y="1625505"/>
            <a:ext cx="5483221" cy="994405"/>
          </a:xfrm>
          <a:prstGeom prst="rect">
            <a:avLst/>
          </a:prstGeom>
        </p:spPr>
      </p:pic>
      <p:pic>
        <p:nvPicPr>
          <p:cNvPr id="9" name="Picture 8"/>
          <p:cNvPicPr>
            <a:picLocks noChangeAspect="1"/>
          </p:cNvPicPr>
          <p:nvPr/>
        </p:nvPicPr>
        <p:blipFill>
          <a:blip r:embed="rId8"/>
          <a:stretch>
            <a:fillRect/>
          </a:stretch>
        </p:blipFill>
        <p:spPr>
          <a:xfrm>
            <a:off x="1857597" y="3091850"/>
            <a:ext cx="5505853" cy="1014731"/>
          </a:xfrm>
          <a:prstGeom prst="rect">
            <a:avLst/>
          </a:prstGeom>
        </p:spPr>
      </p:pic>
      <p:pic>
        <p:nvPicPr>
          <p:cNvPr id="10" name="Picture 9"/>
          <p:cNvPicPr>
            <a:picLocks noChangeAspect="1"/>
          </p:cNvPicPr>
          <p:nvPr/>
        </p:nvPicPr>
        <p:blipFill>
          <a:blip r:embed="rId9"/>
          <a:stretch>
            <a:fillRect/>
          </a:stretch>
        </p:blipFill>
        <p:spPr>
          <a:xfrm>
            <a:off x="1643693" y="4352424"/>
            <a:ext cx="5933660" cy="630592"/>
          </a:xfrm>
          <a:prstGeom prst="rect">
            <a:avLst/>
          </a:prstGeom>
        </p:spPr>
      </p:pic>
    </p:spTree>
    <p:extLst>
      <p:ext uri="{BB962C8B-B14F-4D97-AF65-F5344CB8AC3E}">
        <p14:creationId xmlns:p14="http://schemas.microsoft.com/office/powerpoint/2010/main" val="1127224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513708" y="802329"/>
            <a:ext cx="8345166" cy="3631733"/>
          </a:xfrm>
          <a:prstGeom prst="rect">
            <a:avLst/>
          </a:prstGeom>
          <a:noFill/>
          <a:ln>
            <a:noFill/>
          </a:ln>
        </p:spPr>
        <p:txBody>
          <a:bodyPr spcFirstLastPara="1" wrap="square" lIns="91425" tIns="91425" rIns="91425" bIns="91425" anchor="t" anchorCtr="0">
            <a:spAutoFit/>
          </a:bodyPr>
          <a:lstStyle/>
          <a:p>
            <a:r>
              <a:rPr lang="en-US" sz="1600" dirty="0">
                <a:latin typeface="Proxima Nova" panose="020B0604020202020204" charset="0"/>
              </a:rPr>
              <a:t>Suppose, the input array is: </a:t>
            </a:r>
          </a:p>
          <a:p>
            <a:pPr marL="285750" indent="-285750">
              <a:buFont typeface="Arial" panose="020B0604020202020204" pitchFamily="34" charset="0"/>
              <a:buChar char="•"/>
            </a:pPr>
            <a:endParaRPr lang="en-US" sz="1600" dirty="0">
              <a:latin typeface="Proxima Nova" panose="020B0604020202020204" charset="0"/>
            </a:endParaRPr>
          </a:p>
          <a:p>
            <a:pPr marL="285750" indent="-285750">
              <a:buFont typeface="Arial" panose="020B0604020202020204" pitchFamily="34" charset="0"/>
              <a:buChar char="•"/>
            </a:pPr>
            <a:endParaRPr lang="en-US" sz="1600" dirty="0">
              <a:latin typeface="Proxima Nova" panose="020B0604020202020204" charset="0"/>
            </a:endParaRPr>
          </a:p>
          <a:p>
            <a:pPr marL="285750" indent="-285750">
              <a:buFont typeface="Arial" panose="020B0604020202020204" pitchFamily="34" charset="0"/>
              <a:buChar char="•"/>
            </a:pPr>
            <a:r>
              <a:rPr lang="en-US" sz="1600" dirty="0">
                <a:latin typeface="Proxima Nova" panose="020B0604020202020204" charset="0"/>
              </a:rPr>
              <a:t>Create an array of size 10. Each slot of this array is used as a bucket for storing elements.</a:t>
            </a:r>
          </a:p>
          <a:p>
            <a:pPr marL="285750" indent="-285750">
              <a:buFont typeface="Arial" panose="020B0604020202020204" pitchFamily="34" charset="0"/>
              <a:buChar char="•"/>
            </a:pPr>
            <a:endParaRPr lang="en-US" sz="1600" dirty="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r>
              <a:rPr lang="en-US" sz="1600" dirty="0">
                <a:latin typeface="Proxima Nova" panose="020B0604020202020204" charset="0"/>
              </a:rPr>
              <a:t>Insert elements into the buckets from the array. The elements are inserted according to the range of the bucket.</a:t>
            </a:r>
          </a:p>
          <a:p>
            <a:r>
              <a:rPr lang="en-US" sz="1600" dirty="0">
                <a:latin typeface="Proxima Nova" panose="020B0604020202020204" charset="0"/>
              </a:rPr>
              <a:t>	</a:t>
            </a:r>
          </a:p>
          <a:p>
            <a:r>
              <a:rPr lang="en-US" sz="1600" dirty="0">
                <a:latin typeface="Proxima Nova" panose="020B0604020202020204" charset="0"/>
              </a:rPr>
              <a:t>In our example code, we have buckets each of ranges from 0 to 1, 1 to 2, 2 to 3,...... (n-1) to n.</a:t>
            </a:r>
          </a:p>
          <a:p>
            <a:endParaRPr lang="en-US" sz="1600" dirty="0">
              <a:latin typeface="Proxima Nova" panose="020B0604020202020204" charset="0"/>
            </a:endParaRPr>
          </a:p>
          <a:p>
            <a:r>
              <a:rPr lang="en-US" sz="1600" dirty="0">
                <a:latin typeface="Proxima Nova" panose="020B0604020202020204" charset="0"/>
              </a:rPr>
              <a:t>Suppose, an input element is .23 is taken. It is multiplied by size = 10 (</a:t>
            </a:r>
            <a:r>
              <a:rPr lang="en-US" sz="1600" dirty="0" err="1">
                <a:latin typeface="Proxima Nova" panose="020B0604020202020204" charset="0"/>
              </a:rPr>
              <a:t>ie</a:t>
            </a:r>
            <a:r>
              <a:rPr lang="en-US" sz="1600" dirty="0">
                <a:latin typeface="Proxima Nova" panose="020B0604020202020204" charset="0"/>
              </a:rPr>
              <a:t>. .23*10=2.3). Then, it is converted into an integer (</a:t>
            </a:r>
            <a:r>
              <a:rPr lang="en-US" sz="1600" dirty="0" err="1">
                <a:latin typeface="Proxima Nova" panose="020B0604020202020204" charset="0"/>
              </a:rPr>
              <a:t>ie</a:t>
            </a:r>
            <a:r>
              <a:rPr lang="en-US" sz="1600" dirty="0">
                <a:latin typeface="Proxima Nova" panose="020B0604020202020204" charset="0"/>
              </a:rPr>
              <a:t>. 2.3≈2). Finally, .23 is inserted into bucket-2.  </a:t>
            </a:r>
          </a:p>
        </p:txBody>
      </p:sp>
      <p:pic>
        <p:nvPicPr>
          <p:cNvPr id="7"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8279" y="672829"/>
            <a:ext cx="4362975" cy="841676"/>
          </a:xfrm>
          <a:prstGeom prst="rect">
            <a:avLst/>
          </a:prstGeom>
          <a:noFill/>
          <a:ln>
            <a:noFill/>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8683" y="1875167"/>
            <a:ext cx="5324109" cy="737995"/>
          </a:xfrm>
          <a:prstGeom prst="rect">
            <a:avLst/>
          </a:prstGeom>
        </p:spPr>
      </p:pic>
    </p:spTree>
    <p:extLst>
      <p:ext uri="{BB962C8B-B14F-4D97-AF65-F5344CB8AC3E}">
        <p14:creationId xmlns:p14="http://schemas.microsoft.com/office/powerpoint/2010/main" val="2440886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513708" y="802329"/>
            <a:ext cx="8345166" cy="3385512"/>
          </a:xfrm>
          <a:prstGeom prst="rect">
            <a:avLst/>
          </a:prstGeom>
          <a:noFill/>
          <a:ln>
            <a:noFill/>
          </a:ln>
        </p:spPr>
        <p:txBody>
          <a:bodyPr spcFirstLastPara="1" wrap="square" lIns="91425" tIns="91425" rIns="91425" bIns="91425" anchor="t" anchorCtr="0">
            <a:spAutoFit/>
          </a:bodyPr>
          <a:lstStyle/>
          <a:p>
            <a:endParaRPr lang="en-US" sz="1600" dirty="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pPr marL="285750" indent="-285750">
              <a:buFont typeface="Arial" panose="020B0604020202020204" pitchFamily="34" charset="0"/>
              <a:buChar char="•"/>
            </a:pPr>
            <a:endParaRPr lang="en-IN" sz="1600" dirty="0">
              <a:latin typeface="Proxima Nova" panose="020B0604020202020204" charset="0"/>
            </a:endParaRPr>
          </a:p>
          <a:p>
            <a:pPr marL="285750" indent="-285750">
              <a:buFont typeface="Arial" panose="020B0604020202020204" pitchFamily="34" charset="0"/>
              <a:buChar char="•"/>
            </a:pPr>
            <a:r>
              <a:rPr lang="en-IN" sz="1600" dirty="0">
                <a:latin typeface="Proxima Nova" panose="020B0604020202020204" charset="0"/>
              </a:rPr>
              <a:t>Similarly, .25 is also inserted into the same bucket. Every time, the floor value of the floating point number is taken.</a:t>
            </a:r>
          </a:p>
          <a:p>
            <a:pPr marL="285750" indent="-285750">
              <a:buFont typeface="Arial" panose="020B0604020202020204" pitchFamily="34" charset="0"/>
              <a:buChar char="•"/>
            </a:pPr>
            <a:endParaRPr lang="en-US" sz="1600" dirty="0">
              <a:latin typeface="Proxima Nova" panose="020B0604020202020204" charset="0"/>
            </a:endParaRPr>
          </a:p>
          <a:p>
            <a:pPr marL="285750" indent="-285750">
              <a:buFont typeface="Arial" panose="020B0604020202020204" pitchFamily="34" charset="0"/>
              <a:buChar char="•"/>
            </a:pPr>
            <a:r>
              <a:rPr lang="en-IN" sz="1600" dirty="0">
                <a:latin typeface="Proxima Nova" panose="020B0604020202020204" charset="0"/>
              </a:rPr>
              <a:t>Similarly, other elements are inserted into their respective buckets.</a:t>
            </a:r>
            <a:endParaRPr lang="en-US" sz="1600" dirty="0">
              <a:latin typeface="Proxima Nova" panose="020B0604020202020204" charset="0"/>
            </a:endParaRPr>
          </a:p>
        </p:txBody>
      </p:sp>
      <p:pic>
        <p:nvPicPr>
          <p:cNvPr id="2" name="Picture 1"/>
          <p:cNvPicPr>
            <a:picLocks noChangeAspect="1"/>
          </p:cNvPicPr>
          <p:nvPr/>
        </p:nvPicPr>
        <p:blipFill>
          <a:blip r:embed="rId6"/>
          <a:stretch>
            <a:fillRect/>
          </a:stretch>
        </p:blipFill>
        <p:spPr>
          <a:xfrm>
            <a:off x="1797820" y="733336"/>
            <a:ext cx="5776941" cy="2096058"/>
          </a:xfrm>
          <a:prstGeom prst="rect">
            <a:avLst/>
          </a:prstGeom>
        </p:spPr>
      </p:pic>
    </p:spTree>
    <p:extLst>
      <p:ext uri="{BB962C8B-B14F-4D97-AF65-F5344CB8AC3E}">
        <p14:creationId xmlns:p14="http://schemas.microsoft.com/office/powerpoint/2010/main" val="19182417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513708" y="802329"/>
            <a:ext cx="8345166" cy="2646848"/>
          </a:xfrm>
          <a:prstGeom prst="rect">
            <a:avLst/>
          </a:prstGeom>
          <a:noFill/>
          <a:ln>
            <a:noFill/>
          </a:ln>
        </p:spPr>
        <p:txBody>
          <a:bodyPr spcFirstLastPara="1" wrap="square" lIns="91425" tIns="91425" rIns="91425" bIns="91425" anchor="t" anchorCtr="0">
            <a:spAutoFit/>
          </a:bodyPr>
          <a:lstStyle/>
          <a:p>
            <a:endParaRPr lang="en-US" sz="1600" dirty="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pPr marL="285750" indent="-285750">
              <a:buFont typeface="Arial" panose="020B0604020202020204" pitchFamily="34" charset="0"/>
              <a:buChar char="•"/>
            </a:pPr>
            <a:endParaRPr lang="en-IN" sz="1600" dirty="0">
              <a:latin typeface="Proxima Nova" panose="020B0604020202020204" charset="0"/>
            </a:endParaRPr>
          </a:p>
          <a:p>
            <a:pPr marL="285750" indent="-285750">
              <a:buFont typeface="Arial" panose="020B0604020202020204" pitchFamily="34" charset="0"/>
              <a:buChar char="•"/>
            </a:pPr>
            <a:r>
              <a:rPr lang="en-IN" sz="1600" dirty="0">
                <a:latin typeface="Proxima Nova" panose="020B0604020202020204" charset="0"/>
              </a:rPr>
              <a:t>The elements of each bucket are sorted using any of the stable sorting algorithms. </a:t>
            </a:r>
          </a:p>
          <a:p>
            <a:pPr marL="285750" indent="-285750">
              <a:buFont typeface="Arial" panose="020B0604020202020204" pitchFamily="34" charset="0"/>
              <a:buChar char="•"/>
            </a:pPr>
            <a:endParaRPr lang="en-US" sz="1600" dirty="0">
              <a:latin typeface="Proxima Nova" panose="020B0604020202020204" charset="0"/>
            </a:endParaRPr>
          </a:p>
          <a:p>
            <a:pPr marL="285750" indent="-285750">
              <a:buFont typeface="Arial" panose="020B0604020202020204" pitchFamily="34" charset="0"/>
              <a:buChar char="•"/>
            </a:pPr>
            <a:endParaRPr lang="en-IN" sz="1600" dirty="0">
              <a:latin typeface="Proxima Nova" panose="020B0604020202020204" charset="0"/>
            </a:endParaRPr>
          </a:p>
        </p:txBody>
      </p:sp>
      <p:pic>
        <p:nvPicPr>
          <p:cNvPr id="3" name="Picture 2"/>
          <p:cNvPicPr>
            <a:picLocks noChangeAspect="1"/>
          </p:cNvPicPr>
          <p:nvPr/>
        </p:nvPicPr>
        <p:blipFill>
          <a:blip r:embed="rId6"/>
          <a:stretch>
            <a:fillRect/>
          </a:stretch>
        </p:blipFill>
        <p:spPr>
          <a:xfrm>
            <a:off x="1566809" y="768810"/>
            <a:ext cx="6400800" cy="1438275"/>
          </a:xfrm>
          <a:prstGeom prst="rect">
            <a:avLst/>
          </a:prstGeom>
        </p:spPr>
      </p:pic>
      <p:pic>
        <p:nvPicPr>
          <p:cNvPr id="4" name="Picture 3"/>
          <p:cNvPicPr>
            <a:picLocks noChangeAspect="1"/>
          </p:cNvPicPr>
          <p:nvPr/>
        </p:nvPicPr>
        <p:blipFill>
          <a:blip r:embed="rId7"/>
          <a:stretch>
            <a:fillRect/>
          </a:stretch>
        </p:blipFill>
        <p:spPr>
          <a:xfrm>
            <a:off x="1585859" y="3075516"/>
            <a:ext cx="6381750" cy="1362075"/>
          </a:xfrm>
          <a:prstGeom prst="rect">
            <a:avLst/>
          </a:prstGeom>
        </p:spPr>
      </p:pic>
    </p:spTree>
    <p:extLst>
      <p:ext uri="{BB962C8B-B14F-4D97-AF65-F5344CB8AC3E}">
        <p14:creationId xmlns:p14="http://schemas.microsoft.com/office/powerpoint/2010/main" val="28232763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513708" y="802329"/>
            <a:ext cx="8345166" cy="1169521"/>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IN" sz="1600" dirty="0">
                <a:latin typeface="Proxima Nova" panose="020B0604020202020204" charset="0"/>
              </a:rPr>
              <a:t>The elements from each bucket are gathered.</a:t>
            </a:r>
            <a:endParaRPr lang="en-US" sz="1600" dirty="0">
              <a:latin typeface="Proxima Nova" panose="020B0604020202020204" charset="0"/>
            </a:endParaRPr>
          </a:p>
          <a:p>
            <a:pPr marL="285750" indent="-285750">
              <a:buFont typeface="Arial" panose="020B0604020202020204" pitchFamily="34" charset="0"/>
              <a:buChar char="•"/>
            </a:pPr>
            <a:endParaRPr lang="en-IN" sz="1600" dirty="0">
              <a:latin typeface="Proxima Nova" panose="020B0604020202020204" charset="0"/>
            </a:endParaRPr>
          </a:p>
          <a:p>
            <a:pPr marL="285750" indent="-285750">
              <a:buFont typeface="Arial" panose="020B0604020202020204" pitchFamily="34" charset="0"/>
              <a:buChar char="•"/>
            </a:pPr>
            <a:r>
              <a:rPr lang="en-IN" sz="1600" dirty="0">
                <a:latin typeface="Proxima Nova" panose="020B0604020202020204" charset="0"/>
              </a:rPr>
              <a:t>It is done by iterating through the bucket and inserting an individual element into the original array in each cycle.</a:t>
            </a:r>
          </a:p>
        </p:txBody>
      </p:sp>
      <p:pic>
        <p:nvPicPr>
          <p:cNvPr id="2" name="Picture 1"/>
          <p:cNvPicPr>
            <a:picLocks noChangeAspect="1"/>
          </p:cNvPicPr>
          <p:nvPr/>
        </p:nvPicPr>
        <p:blipFill>
          <a:blip r:embed="rId6"/>
          <a:stretch>
            <a:fillRect/>
          </a:stretch>
        </p:blipFill>
        <p:spPr>
          <a:xfrm>
            <a:off x="1339670" y="2254116"/>
            <a:ext cx="6925400" cy="2256239"/>
          </a:xfrm>
          <a:prstGeom prst="rect">
            <a:avLst/>
          </a:prstGeom>
        </p:spPr>
      </p:pic>
    </p:spTree>
    <p:extLst>
      <p:ext uri="{BB962C8B-B14F-4D97-AF65-F5344CB8AC3E}">
        <p14:creationId xmlns:p14="http://schemas.microsoft.com/office/powerpoint/2010/main" val="37909987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chemeClr val="lt1"/>
                </a:solidFill>
                <a:latin typeface="Proxima Nova" panose="020B0604020202020204" charset="0"/>
                <a:ea typeface="Proxima Nova"/>
                <a:cs typeface="Proxima Nova"/>
                <a:sym typeface="Proxima Nova"/>
              </a:rPr>
              <a:t>COUNTING </a:t>
            </a:r>
            <a:r>
              <a:rPr lang="en" sz="2300" dirty="0">
                <a:solidFill>
                  <a:schemeClr val="lt1"/>
                </a:solidFill>
                <a:latin typeface="Proxima Nova" panose="020B0604020202020204" charset="0"/>
                <a:ea typeface="Proxima Nova"/>
                <a:cs typeface="Proxima Nova"/>
                <a:sym typeface="Proxima Nova"/>
              </a:rPr>
              <a:t>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3631733"/>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600" dirty="0">
                <a:latin typeface="Proxima Nova" panose="020B0604020202020204" charset="0"/>
              </a:rPr>
              <a:t>Counting sort is a sorting technique that is based on the keys between specific ranges. </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This sorting technique doesn't perform sorting by comparing elements.</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It performs sorting by counting objects having distinct key values.</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After that, it performs some arithmetic operations to calculate each object's index position in the output sequence.</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Counting sort makes assumptions about the data, for example, it assumes that values are going to be in the range of 0 to 10 or 10 – 99 etc.</a:t>
            </a:r>
          </a:p>
          <a:p>
            <a:pPr marL="285750" indent="-285750" algn="just">
              <a:buFont typeface="Arial" panose="020B0604020202020204" pitchFamily="34" charset="0"/>
              <a:buChar char="•"/>
            </a:pPr>
            <a:endParaRPr lang="en-IN" sz="1600" dirty="0">
              <a:latin typeface="Proxima Nova" panose="020B0604020202020204" charset="0"/>
            </a:endParaRPr>
          </a:p>
          <a:p>
            <a:pPr marL="285750" indent="-285750" algn="just">
              <a:buFont typeface="Arial" panose="020B0604020202020204" pitchFamily="34" charset="0"/>
              <a:buChar char="•"/>
            </a:pPr>
            <a:r>
              <a:rPr lang="en-IN" sz="1600" dirty="0">
                <a:latin typeface="Proxima Nova" panose="020B0604020202020204" charset="0"/>
              </a:rPr>
              <a:t>It uses a temporary array making it a non In Place algorithm.</a:t>
            </a:r>
            <a:endParaRPr lang="en-US" sz="1600" dirty="0">
              <a:latin typeface="Proxima Nova" panose="020B0604020202020204" charset="0"/>
            </a:endParaRPr>
          </a:p>
        </p:txBody>
      </p:sp>
    </p:spTree>
    <p:extLst>
      <p:ext uri="{BB962C8B-B14F-4D97-AF65-F5344CB8AC3E}">
        <p14:creationId xmlns:p14="http://schemas.microsoft.com/office/powerpoint/2010/main" val="9450911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RADIX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3231624"/>
          </a:xfrm>
          <a:prstGeom prst="rect">
            <a:avLst/>
          </a:prstGeom>
          <a:noFill/>
          <a:ln>
            <a:noFill/>
          </a:ln>
        </p:spPr>
        <p:txBody>
          <a:bodyPr spcFirstLastPara="1" wrap="square" lIns="91425" tIns="91425" rIns="91425" bIns="91425" anchor="t" anchorCtr="0">
            <a:spAutoFit/>
          </a:bodyPr>
          <a:lstStyle/>
          <a:p>
            <a:pPr algn="just"/>
            <a:r>
              <a:rPr lang="en-US" sz="1800" dirty="0">
                <a:latin typeface="Proxima Nova" panose="020B0604020202020204" charset="0"/>
              </a:rPr>
              <a:t>Radix sort is a sorting technique that sorts the elements by first grouping the individual digits of the same place value. </a:t>
            </a:r>
          </a:p>
          <a:p>
            <a:pPr algn="just"/>
            <a:endParaRPr lang="en-US" sz="1800" dirty="0">
              <a:latin typeface="Proxima Nova" panose="020B0604020202020204" charset="0"/>
            </a:endParaRPr>
          </a:p>
          <a:p>
            <a:pPr algn="just"/>
            <a:r>
              <a:rPr lang="en-US" sz="1800" dirty="0">
                <a:latin typeface="Proxima Nova" panose="020B0604020202020204" charset="0"/>
              </a:rPr>
              <a:t>Then, sort the elements according to their increasing/decreasing order.</a:t>
            </a:r>
          </a:p>
          <a:p>
            <a:pPr algn="just"/>
            <a:endParaRPr lang="en-US" sz="1800" dirty="0">
              <a:latin typeface="Proxima Nova" panose="020B0604020202020204" charset="0"/>
            </a:endParaRPr>
          </a:p>
          <a:p>
            <a:pPr algn="just"/>
            <a:r>
              <a:rPr lang="en-US" sz="1800" dirty="0">
                <a:latin typeface="Proxima Nova" panose="020B0604020202020204" charset="0"/>
              </a:rPr>
              <a:t>Find the maximum digit number from array and convert all digit into that max number. </a:t>
            </a:r>
          </a:p>
          <a:p>
            <a:pPr algn="just"/>
            <a:endParaRPr lang="en-US" sz="1800" dirty="0">
              <a:latin typeface="Proxima Nova" panose="020B0604020202020204" charset="0"/>
            </a:endParaRPr>
          </a:p>
          <a:p>
            <a:pPr algn="just"/>
            <a:r>
              <a:rPr lang="en-US" sz="1800" dirty="0">
                <a:latin typeface="Proxima Nova" panose="020B0604020202020204" charset="0"/>
              </a:rPr>
              <a:t>Ex. 01, 123, 2345</a:t>
            </a:r>
          </a:p>
          <a:p>
            <a:pPr algn="just"/>
            <a:r>
              <a:rPr lang="en-US" sz="1800" dirty="0">
                <a:latin typeface="Proxima Nova" panose="020B0604020202020204" charset="0"/>
              </a:rPr>
              <a:t>Max digit  is 4.</a:t>
            </a:r>
          </a:p>
          <a:p>
            <a:pPr algn="just"/>
            <a:r>
              <a:rPr lang="en-US" sz="1800" dirty="0">
                <a:latin typeface="Proxima Nova" panose="020B0604020202020204" charset="0"/>
              </a:rPr>
              <a:t>0001, 0123, 2345.</a:t>
            </a:r>
          </a:p>
        </p:txBody>
      </p:sp>
    </p:spTree>
    <p:extLst>
      <p:ext uri="{BB962C8B-B14F-4D97-AF65-F5344CB8AC3E}">
        <p14:creationId xmlns:p14="http://schemas.microsoft.com/office/powerpoint/2010/main" val="37359762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chemeClr val="lt1"/>
                </a:solidFill>
                <a:latin typeface="Proxima Nova" panose="020B0604020202020204" charset="0"/>
                <a:ea typeface="Proxima Nova"/>
                <a:cs typeface="Proxima Nova"/>
                <a:sym typeface="Proxima Nova"/>
              </a:rPr>
              <a:t>RADIX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880687"/>
            <a:ext cx="8212950" cy="738633"/>
          </a:xfrm>
          <a:prstGeom prst="rect">
            <a:avLst/>
          </a:prstGeom>
          <a:noFill/>
          <a:ln>
            <a:noFill/>
          </a:ln>
        </p:spPr>
        <p:txBody>
          <a:bodyPr spcFirstLastPara="1" wrap="square" lIns="91425" tIns="91425" rIns="91425" bIns="91425" anchor="t" anchorCtr="0">
            <a:spAutoFit/>
          </a:bodyPr>
          <a:lstStyle/>
          <a:p>
            <a:endParaRPr lang="en-US" sz="1800" dirty="0">
              <a:latin typeface="Proxima Nova" panose="020B0604020202020204" charset="0"/>
            </a:endParaRPr>
          </a:p>
          <a:p>
            <a:r>
              <a:rPr lang="en-US" sz="1800" dirty="0">
                <a:latin typeface="Proxima Nova" panose="020B0604020202020204" charset="0"/>
              </a:rPr>
              <a:t>Convert all digit into 3 digit number.</a:t>
            </a:r>
          </a:p>
        </p:txBody>
      </p:sp>
      <p:pic>
        <p:nvPicPr>
          <p:cNvPr id="2" name="Picture 1"/>
          <p:cNvPicPr>
            <a:picLocks noChangeAspect="1"/>
          </p:cNvPicPr>
          <p:nvPr/>
        </p:nvPicPr>
        <p:blipFill>
          <a:blip r:embed="rId6"/>
          <a:stretch>
            <a:fillRect/>
          </a:stretch>
        </p:blipFill>
        <p:spPr>
          <a:xfrm>
            <a:off x="1527584" y="802329"/>
            <a:ext cx="5534025" cy="447675"/>
          </a:xfrm>
          <a:prstGeom prst="rect">
            <a:avLst/>
          </a:prstGeom>
        </p:spPr>
      </p:pic>
      <p:pic>
        <p:nvPicPr>
          <p:cNvPr id="3" name="Picture 2"/>
          <p:cNvPicPr>
            <a:picLocks noChangeAspect="1"/>
          </p:cNvPicPr>
          <p:nvPr/>
        </p:nvPicPr>
        <p:blipFill>
          <a:blip r:embed="rId7"/>
          <a:stretch>
            <a:fillRect/>
          </a:stretch>
        </p:blipFill>
        <p:spPr>
          <a:xfrm>
            <a:off x="1527584" y="1568435"/>
            <a:ext cx="5495925" cy="342900"/>
          </a:xfrm>
          <a:prstGeom prst="rect">
            <a:avLst/>
          </a:prstGeom>
        </p:spPr>
      </p:pic>
      <p:pic>
        <p:nvPicPr>
          <p:cNvPr id="4" name="Picture 3"/>
          <p:cNvPicPr>
            <a:picLocks noChangeAspect="1"/>
          </p:cNvPicPr>
          <p:nvPr/>
        </p:nvPicPr>
        <p:blipFill>
          <a:blip r:embed="rId8"/>
          <a:stretch>
            <a:fillRect/>
          </a:stretch>
        </p:blipFill>
        <p:spPr>
          <a:xfrm>
            <a:off x="2295810" y="2047583"/>
            <a:ext cx="4372117" cy="2929495"/>
          </a:xfrm>
          <a:prstGeom prst="rect">
            <a:avLst/>
          </a:prstGeom>
        </p:spPr>
      </p:pic>
    </p:spTree>
    <p:extLst>
      <p:ext uri="{BB962C8B-B14F-4D97-AF65-F5344CB8AC3E}">
        <p14:creationId xmlns:p14="http://schemas.microsoft.com/office/powerpoint/2010/main" val="13305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785621"/>
          </a:xfrm>
          <a:prstGeom prst="rect">
            <a:avLst/>
          </a:prstGeom>
          <a:noFill/>
          <a:ln>
            <a:noFill/>
          </a:ln>
        </p:spPr>
        <p:txBody>
          <a:bodyPr spcFirstLastPara="1" wrap="square" lIns="91425" tIns="91425" rIns="91425" bIns="91425" anchor="t" anchorCtr="0">
            <a:spAutoFit/>
          </a:bodyPr>
          <a:lstStyle/>
          <a:p>
            <a:pPr algn="just"/>
            <a:r>
              <a:rPr lang="en-US" sz="1800" b="1" dirty="0">
                <a:solidFill>
                  <a:srgbClr val="666666"/>
                </a:solidFill>
                <a:latin typeface="Proxima Nova"/>
                <a:ea typeface="Proxima Nova"/>
                <a:cs typeface="Proxima Nova"/>
              </a:rPr>
              <a:t>The principle of Invariance</a:t>
            </a:r>
          </a:p>
          <a:p>
            <a:pPr marL="285750" indent="-285750" algn="just">
              <a:buFont typeface="Arial" panose="020B0604020202020204" pitchFamily="34" charset="0"/>
              <a:buChar char="•"/>
            </a:pPr>
            <a:endParaRPr lang="en-US"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US" sz="1800" dirty="0">
                <a:solidFill>
                  <a:srgbClr val="666666"/>
                </a:solidFill>
                <a:latin typeface="Proxima Nova"/>
                <a:ea typeface="Proxima Nova"/>
                <a:cs typeface="Proxima Nova"/>
              </a:rPr>
              <a:t>Two different implementation of the same algorithm will not differ much in efficiency.</a:t>
            </a:r>
          </a:p>
          <a:p>
            <a:pPr marL="285750" indent="-285750" algn="just">
              <a:buFont typeface="Arial" panose="020B0604020202020204" pitchFamily="34" charset="0"/>
              <a:buChar char="•"/>
            </a:pPr>
            <a:endParaRPr lang="en-US"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US" sz="1800" dirty="0">
                <a:solidFill>
                  <a:srgbClr val="666666"/>
                </a:solidFill>
                <a:latin typeface="Proxima Nova"/>
                <a:ea typeface="Proxima Nova"/>
                <a:cs typeface="Proxima Nova"/>
              </a:rPr>
              <a:t>Difference can be expressed using multiplicative constant.</a:t>
            </a:r>
          </a:p>
          <a:p>
            <a:pPr marL="285750" indent="-285750" algn="just">
              <a:buFont typeface="Arial" panose="020B0604020202020204" pitchFamily="34" charset="0"/>
              <a:buChar char="•"/>
            </a:pPr>
            <a:endParaRPr lang="en-US"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US" sz="1800" dirty="0">
                <a:solidFill>
                  <a:srgbClr val="666666"/>
                </a:solidFill>
                <a:latin typeface="Proxima Nova"/>
                <a:ea typeface="Proxima Nova"/>
                <a:cs typeface="Proxima Nova"/>
              </a:rPr>
              <a:t>If algorithm take t1(n) time and another take t2(n) time, </a:t>
            </a:r>
          </a:p>
          <a:p>
            <a:pPr algn="just"/>
            <a:r>
              <a:rPr lang="en-US" sz="1800" dirty="0">
                <a:solidFill>
                  <a:srgbClr val="666666"/>
                </a:solidFill>
                <a:latin typeface="Proxima Nova"/>
                <a:ea typeface="Proxima Nova"/>
                <a:cs typeface="Proxima Nova"/>
              </a:rPr>
              <a:t>      Then t1(n) &lt;= c.t2(n) or t2(n) &lt;= d.t1(n), where c and d are some constant.</a:t>
            </a:r>
          </a:p>
          <a:p>
            <a:pPr marL="285750" indent="-285750" algn="just">
              <a:buFont typeface="Arial" panose="020B0604020202020204" pitchFamily="34" charset="0"/>
              <a:buChar char="•"/>
            </a:pPr>
            <a:endParaRPr lang="en-US"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US" sz="1800" dirty="0">
                <a:solidFill>
                  <a:srgbClr val="666666"/>
                </a:solidFill>
                <a:latin typeface="Proxima Nova"/>
                <a:ea typeface="Proxima Nova"/>
                <a:cs typeface="Proxima Nova"/>
              </a:rPr>
              <a:t>This principle allows us to express time taken by the algorithm in terms of multiplicative constant.</a:t>
            </a:r>
          </a:p>
          <a:p>
            <a:pPr marL="285750" indent="-285750" algn="just">
              <a:buFont typeface="Arial" panose="020B0604020202020204" pitchFamily="34" charset="0"/>
              <a:buChar char="•"/>
            </a:pPr>
            <a:endParaRPr lang="en-US" altLang="en-US" sz="18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2762484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53968"/>
          </a:xfrm>
          <a:prstGeom prst="rect">
            <a:avLst/>
          </a:prstGeom>
          <a:noFill/>
          <a:ln>
            <a:noFill/>
          </a:ln>
        </p:spPr>
        <p:txBody>
          <a:bodyPr spcFirstLastPara="1" wrap="square" lIns="91425" tIns="91425" rIns="91425" bIns="91425" anchor="t" anchorCtr="0">
            <a:spAutoFit/>
          </a:bodyPr>
          <a:lstStyle/>
          <a:p>
            <a:r>
              <a:rPr lang="en-IN" sz="2300" dirty="0">
                <a:solidFill>
                  <a:schemeClr val="lt1"/>
                </a:solidFill>
                <a:latin typeface="Proxima Nova" panose="020B0604020202020204" charset="0"/>
                <a:ea typeface="Proxima Nova"/>
                <a:cs typeface="Proxima Nova"/>
              </a:rPr>
              <a:t>RECURSION TREE METHOD</a:t>
            </a:r>
          </a:p>
        </p:txBody>
      </p:sp>
      <p:sp>
        <p:nvSpPr>
          <p:cNvPr id="99" name="Google Shape;99;p17"/>
          <p:cNvSpPr txBox="1"/>
          <p:nvPr/>
        </p:nvSpPr>
        <p:spPr>
          <a:xfrm>
            <a:off x="287676" y="688218"/>
            <a:ext cx="8571186" cy="3631733"/>
          </a:xfrm>
          <a:prstGeom prst="rect">
            <a:avLst/>
          </a:prstGeom>
          <a:noFill/>
          <a:ln>
            <a:noFill/>
          </a:ln>
        </p:spPr>
        <p:txBody>
          <a:bodyPr spcFirstLastPara="1" wrap="square" lIns="91425" tIns="91425" rIns="91425" bIns="91425" anchor="t" anchorCtr="0">
            <a:spAutoFit/>
          </a:bodyPr>
          <a:lstStyle/>
          <a:p>
            <a:pPr algn="just"/>
            <a:r>
              <a:rPr lang="en-IN" sz="1600" dirty="0">
                <a:latin typeface="Proxima Nova" panose="020B0604020202020204" charset="0"/>
              </a:rPr>
              <a:t>1. Recursion Tree Method is a pictorial representation of an iteration method which is in the form of a tree where at each level nodes are expanded.</a:t>
            </a:r>
          </a:p>
          <a:p>
            <a:pPr marL="342900" indent="-342900" algn="just">
              <a:buAutoNum type="arabicPeriod"/>
            </a:pPr>
            <a:endParaRPr lang="en-IN" sz="1600" dirty="0">
              <a:latin typeface="Proxima Nova" panose="020B0604020202020204" charset="0"/>
            </a:endParaRPr>
          </a:p>
          <a:p>
            <a:pPr algn="just"/>
            <a:r>
              <a:rPr lang="en-IN" sz="1600" dirty="0">
                <a:latin typeface="Proxima Nova" panose="020B0604020202020204" charset="0"/>
              </a:rPr>
              <a:t>2. In general, we consider the second term in recurrence as root.</a:t>
            </a:r>
          </a:p>
          <a:p>
            <a:pPr algn="just"/>
            <a:endParaRPr lang="en-IN" sz="1600" dirty="0">
              <a:latin typeface="Proxima Nova" panose="020B0604020202020204" charset="0"/>
            </a:endParaRPr>
          </a:p>
          <a:p>
            <a:pPr algn="just"/>
            <a:r>
              <a:rPr lang="en-IN" sz="1600" dirty="0">
                <a:latin typeface="Proxima Nova" panose="020B0604020202020204" charset="0"/>
              </a:rPr>
              <a:t>3. It is useful when the divide &amp; Conquer algorithm is used.</a:t>
            </a:r>
          </a:p>
          <a:p>
            <a:pPr algn="just"/>
            <a:endParaRPr lang="en-IN" sz="1600" dirty="0">
              <a:latin typeface="Proxima Nova" panose="020B0604020202020204" charset="0"/>
            </a:endParaRPr>
          </a:p>
          <a:p>
            <a:pPr algn="just"/>
            <a:r>
              <a:rPr lang="en-IN" sz="1600" dirty="0">
                <a:latin typeface="Proxima Nova" panose="020B0604020202020204" charset="0"/>
              </a:rPr>
              <a:t>In Recursion tree, each root and child represents the cost of a single </a:t>
            </a:r>
            <a:r>
              <a:rPr lang="en-IN" sz="1600" dirty="0" err="1">
                <a:latin typeface="Proxima Nova" panose="020B0604020202020204" charset="0"/>
              </a:rPr>
              <a:t>subproblem</a:t>
            </a:r>
            <a:r>
              <a:rPr lang="en-IN" sz="1600" dirty="0">
                <a:latin typeface="Proxima Nova" panose="020B0604020202020204" charset="0"/>
              </a:rPr>
              <a:t>.</a:t>
            </a:r>
          </a:p>
          <a:p>
            <a:pPr algn="just"/>
            <a:endParaRPr lang="en-IN" sz="1600" dirty="0">
              <a:latin typeface="Proxima Nova" panose="020B0604020202020204" charset="0"/>
            </a:endParaRPr>
          </a:p>
          <a:p>
            <a:r>
              <a:rPr lang="en-IN" sz="1600" dirty="0">
                <a:latin typeface="Proxima Nova" panose="020B0604020202020204" charset="0"/>
              </a:rPr>
              <a:t>5. We sum the costs within each of the levels of the tree to obtain a set of pre-level costs and then sum all pre-level costs to determine the total cost of all levels of the recursion.</a:t>
            </a:r>
          </a:p>
          <a:p>
            <a:endParaRPr lang="en-IN" sz="1600" dirty="0">
              <a:latin typeface="Proxima Nova" panose="020B0604020202020204" charset="0"/>
            </a:endParaRPr>
          </a:p>
          <a:p>
            <a:r>
              <a:rPr lang="en-IN" sz="1600" dirty="0">
                <a:latin typeface="Proxima Nova" panose="020B0604020202020204" charset="0"/>
              </a:rPr>
              <a:t>6. A Recursion Tree is best used to generate a good guess, which can be verified by the Substitution Method.</a:t>
            </a:r>
          </a:p>
        </p:txBody>
      </p:sp>
    </p:spTree>
    <p:extLst>
      <p:ext uri="{BB962C8B-B14F-4D97-AF65-F5344CB8AC3E}">
        <p14:creationId xmlns:p14="http://schemas.microsoft.com/office/powerpoint/2010/main" val="16507308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53968"/>
          </a:xfrm>
          <a:prstGeom prst="rect">
            <a:avLst/>
          </a:prstGeom>
          <a:noFill/>
          <a:ln>
            <a:noFill/>
          </a:ln>
        </p:spPr>
        <p:txBody>
          <a:bodyPr spcFirstLastPara="1" wrap="square" lIns="91425" tIns="91425" rIns="91425" bIns="91425" anchor="t" anchorCtr="0">
            <a:spAutoFit/>
          </a:bodyPr>
          <a:lstStyle/>
          <a:p>
            <a:r>
              <a:rPr lang="en-IN" sz="2300" dirty="0">
                <a:solidFill>
                  <a:schemeClr val="lt1"/>
                </a:solidFill>
                <a:latin typeface="Proxima Nova" panose="020B0604020202020204" charset="0"/>
                <a:ea typeface="Proxima Nova"/>
                <a:cs typeface="Proxima Nova"/>
              </a:rPr>
              <a:t>RECURSION TREE METHOD</a:t>
            </a:r>
          </a:p>
        </p:txBody>
      </p:sp>
      <p:sp>
        <p:nvSpPr>
          <p:cNvPr id="99" name="Google Shape;99;p17"/>
          <p:cNvSpPr txBox="1"/>
          <p:nvPr/>
        </p:nvSpPr>
        <p:spPr>
          <a:xfrm>
            <a:off x="287676" y="688218"/>
            <a:ext cx="8571186" cy="3877954"/>
          </a:xfrm>
          <a:prstGeom prst="rect">
            <a:avLst/>
          </a:prstGeom>
          <a:noFill/>
          <a:ln>
            <a:noFill/>
          </a:ln>
        </p:spPr>
        <p:txBody>
          <a:bodyPr spcFirstLastPara="1" wrap="square" lIns="91425" tIns="91425" rIns="91425" bIns="91425" anchor="t" anchorCtr="0">
            <a:spAutoFit/>
          </a:bodyPr>
          <a:lstStyle/>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algn="just"/>
            <a:endParaRPr lang="en-IN" sz="1600" dirty="0">
              <a:latin typeface="Proxima Nova" panose="020B0604020202020204" charset="0"/>
            </a:endParaRPr>
          </a:p>
          <a:p>
            <a:pPr fontAlgn="base"/>
            <a:r>
              <a:rPr lang="en-IN" sz="1600" b="1" u="sng" dirty="0">
                <a:latin typeface="Proxima Nova" panose="020B0604020202020204" charset="0"/>
              </a:rPr>
              <a:t>Solution-</a:t>
            </a:r>
            <a:endParaRPr lang="en-IN" sz="1600" b="1" dirty="0">
              <a:latin typeface="Proxima Nova" panose="020B0604020202020204" charset="0"/>
            </a:endParaRPr>
          </a:p>
          <a:p>
            <a:pPr fontAlgn="base"/>
            <a:r>
              <a:rPr lang="en-IN" sz="1600" dirty="0">
                <a:latin typeface="Proxima Nova" panose="020B0604020202020204" charset="0"/>
              </a:rPr>
              <a:t> </a:t>
            </a:r>
          </a:p>
          <a:p>
            <a:pPr fontAlgn="base"/>
            <a:r>
              <a:rPr lang="en-IN" sz="1600" b="1" u="sng" dirty="0">
                <a:latin typeface="Proxima Nova" panose="020B0604020202020204" charset="0"/>
              </a:rPr>
              <a:t>Step-01: </a:t>
            </a:r>
            <a:r>
              <a:rPr lang="en-IN" sz="1600" dirty="0">
                <a:latin typeface="Proxima Nova" panose="020B0604020202020204" charset="0"/>
              </a:rPr>
              <a:t>Draw a recursion tree based on the given recurrence relation.</a:t>
            </a:r>
          </a:p>
          <a:p>
            <a:pPr fontAlgn="base"/>
            <a:r>
              <a:rPr lang="en-IN" sz="1600" dirty="0">
                <a:latin typeface="Proxima Nova" panose="020B0604020202020204" charset="0"/>
              </a:rPr>
              <a:t> </a:t>
            </a:r>
          </a:p>
          <a:p>
            <a:pPr fontAlgn="base"/>
            <a:r>
              <a:rPr lang="en-IN" sz="1600" dirty="0">
                <a:latin typeface="Proxima Nova" panose="020B0604020202020204" charset="0"/>
              </a:rPr>
              <a:t>The given recurrence relation shows-</a:t>
            </a:r>
          </a:p>
          <a:p>
            <a:pPr fontAlgn="base"/>
            <a:endParaRPr lang="en-IN" sz="1600" dirty="0">
              <a:latin typeface="Proxima Nova" panose="020B0604020202020204" charset="0"/>
            </a:endParaRPr>
          </a:p>
          <a:p>
            <a:pPr fontAlgn="base"/>
            <a:r>
              <a:rPr lang="en-IN" sz="1600" dirty="0">
                <a:latin typeface="Proxima Nova" panose="020B0604020202020204" charset="0"/>
              </a:rPr>
              <a:t>A problem of size n will get divided into 2 sub-problems of size n/2.</a:t>
            </a:r>
          </a:p>
          <a:p>
            <a:pPr fontAlgn="base"/>
            <a:endParaRPr lang="en-IN" sz="1600" dirty="0">
              <a:latin typeface="Proxima Nova" panose="020B0604020202020204" charset="0"/>
            </a:endParaRPr>
          </a:p>
          <a:p>
            <a:pPr fontAlgn="base"/>
            <a:r>
              <a:rPr lang="en-IN" sz="1600" dirty="0">
                <a:latin typeface="Proxima Nova" panose="020B0604020202020204" charset="0"/>
              </a:rPr>
              <a:t>Then, each sub-problem of size n/2 will get divided into 2 sub-problems of size n/4 and so on.</a:t>
            </a:r>
          </a:p>
          <a:p>
            <a:pPr fontAlgn="base"/>
            <a:endParaRPr lang="en-IN" sz="1600" dirty="0">
              <a:latin typeface="Proxima Nova" panose="020B0604020202020204" charset="0"/>
            </a:endParaRPr>
          </a:p>
          <a:p>
            <a:pPr fontAlgn="base"/>
            <a:r>
              <a:rPr lang="en-IN" sz="1600" dirty="0">
                <a:latin typeface="Proxima Nova" panose="020B0604020202020204" charset="0"/>
              </a:rPr>
              <a:t>At the bottom most layer, the size of sub-problems will reduce to 1.</a:t>
            </a:r>
          </a:p>
        </p:txBody>
      </p:sp>
      <p:sp>
        <p:nvSpPr>
          <p:cNvPr id="3" name="Rectangle 2"/>
          <p:cNvSpPr/>
          <p:nvPr/>
        </p:nvSpPr>
        <p:spPr>
          <a:xfrm>
            <a:off x="287663" y="856372"/>
            <a:ext cx="8404273" cy="1261884"/>
          </a:xfrm>
          <a:prstGeom prst="rect">
            <a:avLst/>
          </a:prstGeom>
        </p:spPr>
        <p:txBody>
          <a:bodyPr wrap="square">
            <a:spAutoFit/>
          </a:bodyPr>
          <a:lstStyle/>
          <a:p>
            <a:pPr fontAlgn="base"/>
            <a:r>
              <a:rPr lang="en-IN" sz="1600" dirty="0">
                <a:latin typeface="Proxima Nova" panose="020B0604020202020204" charset="0"/>
              </a:rPr>
              <a:t>Solve the following recurrence relation using recursion tree method- </a:t>
            </a:r>
          </a:p>
          <a:p>
            <a:pPr fontAlgn="base"/>
            <a:r>
              <a:rPr lang="en-IN" sz="1600" b="1" dirty="0">
                <a:latin typeface="Proxima Nova" panose="020B0604020202020204" charset="0"/>
              </a:rPr>
              <a:t>T(n) = 2T(n/2) + n</a:t>
            </a:r>
          </a:p>
          <a:p>
            <a:pPr fontAlgn="base"/>
            <a:endParaRPr lang="en-IN" dirty="0">
              <a:solidFill>
                <a:srgbClr val="303030"/>
              </a:solidFill>
              <a:latin typeface="Arimo"/>
            </a:endParaRPr>
          </a:p>
          <a:p>
            <a:pPr fontAlgn="base"/>
            <a:endParaRPr lang="en-IN" dirty="0">
              <a:solidFill>
                <a:srgbClr val="303030"/>
              </a:solidFill>
              <a:latin typeface="Arimo"/>
            </a:endParaRPr>
          </a:p>
          <a:p>
            <a:pPr fontAlgn="base"/>
            <a:endParaRPr lang="en-IN" sz="1600" dirty="0">
              <a:latin typeface="Proxima Nova" panose="020B0604020202020204" charset="0"/>
            </a:endParaRPr>
          </a:p>
        </p:txBody>
      </p:sp>
    </p:spTree>
    <p:extLst>
      <p:ext uri="{BB962C8B-B14F-4D97-AF65-F5344CB8AC3E}">
        <p14:creationId xmlns:p14="http://schemas.microsoft.com/office/powerpoint/2010/main" val="27199728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53968"/>
          </a:xfrm>
          <a:prstGeom prst="rect">
            <a:avLst/>
          </a:prstGeom>
          <a:noFill/>
          <a:ln>
            <a:noFill/>
          </a:ln>
        </p:spPr>
        <p:txBody>
          <a:bodyPr spcFirstLastPara="1" wrap="square" lIns="91425" tIns="91425" rIns="91425" bIns="91425" anchor="t" anchorCtr="0">
            <a:spAutoFit/>
          </a:bodyPr>
          <a:lstStyle/>
          <a:p>
            <a:r>
              <a:rPr lang="en-IN" sz="2300" dirty="0">
                <a:solidFill>
                  <a:schemeClr val="lt1"/>
                </a:solidFill>
                <a:latin typeface="Proxima Nova" panose="020B0604020202020204" charset="0"/>
                <a:ea typeface="Proxima Nova"/>
                <a:cs typeface="Proxima Nova"/>
              </a:rPr>
              <a:t>RECURSION TREE METHOD</a:t>
            </a:r>
          </a:p>
        </p:txBody>
      </p:sp>
      <p:sp>
        <p:nvSpPr>
          <p:cNvPr id="3" name="Rectangle 2"/>
          <p:cNvSpPr/>
          <p:nvPr/>
        </p:nvSpPr>
        <p:spPr>
          <a:xfrm>
            <a:off x="287663" y="856372"/>
            <a:ext cx="8404273" cy="769441"/>
          </a:xfrm>
          <a:prstGeom prst="rect">
            <a:avLst/>
          </a:prstGeom>
        </p:spPr>
        <p:txBody>
          <a:bodyPr wrap="square">
            <a:spAutoFit/>
          </a:bodyPr>
          <a:lstStyle/>
          <a:p>
            <a:pPr fontAlgn="base"/>
            <a:endParaRPr lang="en-IN" dirty="0">
              <a:solidFill>
                <a:srgbClr val="303030"/>
              </a:solidFill>
              <a:latin typeface="Arimo"/>
            </a:endParaRPr>
          </a:p>
          <a:p>
            <a:pPr fontAlgn="base"/>
            <a:endParaRPr lang="en-IN" dirty="0">
              <a:solidFill>
                <a:srgbClr val="303030"/>
              </a:solidFill>
              <a:latin typeface="Arimo"/>
            </a:endParaRPr>
          </a:p>
          <a:p>
            <a:pPr fontAlgn="base"/>
            <a:endParaRPr lang="en-IN" sz="1600" dirty="0">
              <a:latin typeface="Proxima Nova" panose="020B0604020202020204" charset="0"/>
            </a:endParaRPr>
          </a:p>
        </p:txBody>
      </p:sp>
      <p:pic>
        <p:nvPicPr>
          <p:cNvPr id="2" name="Picture 1"/>
          <p:cNvPicPr>
            <a:picLocks noChangeAspect="1"/>
          </p:cNvPicPr>
          <p:nvPr/>
        </p:nvPicPr>
        <p:blipFill>
          <a:blip r:embed="rId6"/>
          <a:stretch>
            <a:fillRect/>
          </a:stretch>
        </p:blipFill>
        <p:spPr>
          <a:xfrm>
            <a:off x="1827516" y="1013394"/>
            <a:ext cx="5715000" cy="3724275"/>
          </a:xfrm>
          <a:prstGeom prst="rect">
            <a:avLst/>
          </a:prstGeom>
        </p:spPr>
      </p:pic>
    </p:spTree>
    <p:extLst>
      <p:ext uri="{BB962C8B-B14F-4D97-AF65-F5344CB8AC3E}">
        <p14:creationId xmlns:p14="http://schemas.microsoft.com/office/powerpoint/2010/main" val="22648381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53968"/>
          </a:xfrm>
          <a:prstGeom prst="rect">
            <a:avLst/>
          </a:prstGeom>
          <a:noFill/>
          <a:ln>
            <a:noFill/>
          </a:ln>
        </p:spPr>
        <p:txBody>
          <a:bodyPr spcFirstLastPara="1" wrap="square" lIns="91425" tIns="91425" rIns="91425" bIns="91425" anchor="t" anchorCtr="0">
            <a:spAutoFit/>
          </a:bodyPr>
          <a:lstStyle/>
          <a:p>
            <a:r>
              <a:rPr lang="en-IN" sz="2300" dirty="0">
                <a:solidFill>
                  <a:schemeClr val="lt1"/>
                </a:solidFill>
                <a:latin typeface="Proxima Nova" panose="020B0604020202020204" charset="0"/>
                <a:ea typeface="Proxima Nova"/>
                <a:cs typeface="Proxima Nova"/>
              </a:rPr>
              <a:t>RECURSION TREE METHOD</a:t>
            </a:r>
          </a:p>
        </p:txBody>
      </p:sp>
      <p:sp>
        <p:nvSpPr>
          <p:cNvPr id="3" name="Rectangle 2"/>
          <p:cNvSpPr/>
          <p:nvPr/>
        </p:nvSpPr>
        <p:spPr>
          <a:xfrm>
            <a:off x="287663" y="856372"/>
            <a:ext cx="8404273" cy="769441"/>
          </a:xfrm>
          <a:prstGeom prst="rect">
            <a:avLst/>
          </a:prstGeom>
        </p:spPr>
        <p:txBody>
          <a:bodyPr wrap="square">
            <a:spAutoFit/>
          </a:bodyPr>
          <a:lstStyle/>
          <a:p>
            <a:pPr fontAlgn="base"/>
            <a:endParaRPr lang="en-IN" dirty="0">
              <a:solidFill>
                <a:srgbClr val="303030"/>
              </a:solidFill>
              <a:latin typeface="Arimo"/>
            </a:endParaRPr>
          </a:p>
          <a:p>
            <a:pPr fontAlgn="base"/>
            <a:endParaRPr lang="en-IN" dirty="0">
              <a:solidFill>
                <a:srgbClr val="303030"/>
              </a:solidFill>
              <a:latin typeface="Arimo"/>
            </a:endParaRPr>
          </a:p>
          <a:p>
            <a:pPr fontAlgn="base"/>
            <a:endParaRPr lang="en-IN" sz="1600" dirty="0">
              <a:latin typeface="Proxima Nova" panose="020B0604020202020204" charset="0"/>
            </a:endParaRPr>
          </a:p>
        </p:txBody>
      </p:sp>
      <p:pic>
        <p:nvPicPr>
          <p:cNvPr id="4" name="Picture 3"/>
          <p:cNvPicPr>
            <a:picLocks noChangeAspect="1"/>
          </p:cNvPicPr>
          <p:nvPr/>
        </p:nvPicPr>
        <p:blipFill>
          <a:blip r:embed="rId6"/>
          <a:stretch>
            <a:fillRect/>
          </a:stretch>
        </p:blipFill>
        <p:spPr>
          <a:xfrm>
            <a:off x="1737074" y="856372"/>
            <a:ext cx="5505450" cy="3733800"/>
          </a:xfrm>
          <a:prstGeom prst="rect">
            <a:avLst/>
          </a:prstGeom>
        </p:spPr>
      </p:pic>
    </p:spTree>
    <p:extLst>
      <p:ext uri="{BB962C8B-B14F-4D97-AF65-F5344CB8AC3E}">
        <p14:creationId xmlns:p14="http://schemas.microsoft.com/office/powerpoint/2010/main" val="10733707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53968"/>
          </a:xfrm>
          <a:prstGeom prst="rect">
            <a:avLst/>
          </a:prstGeom>
          <a:noFill/>
          <a:ln>
            <a:noFill/>
          </a:ln>
        </p:spPr>
        <p:txBody>
          <a:bodyPr spcFirstLastPara="1" wrap="square" lIns="91425" tIns="91425" rIns="91425" bIns="91425" anchor="t" anchorCtr="0">
            <a:spAutoFit/>
          </a:bodyPr>
          <a:lstStyle/>
          <a:p>
            <a:r>
              <a:rPr lang="en-IN" sz="2300" dirty="0">
                <a:solidFill>
                  <a:schemeClr val="lt1"/>
                </a:solidFill>
                <a:latin typeface="Proxima Nova" panose="020B0604020202020204" charset="0"/>
                <a:ea typeface="Proxima Nova"/>
                <a:cs typeface="Proxima Nova"/>
              </a:rPr>
              <a:t>RECURSION TREE METHOD</a:t>
            </a:r>
          </a:p>
        </p:txBody>
      </p:sp>
      <p:sp>
        <p:nvSpPr>
          <p:cNvPr id="99" name="Google Shape;99;p17"/>
          <p:cNvSpPr txBox="1"/>
          <p:nvPr/>
        </p:nvSpPr>
        <p:spPr>
          <a:xfrm>
            <a:off x="287676" y="688218"/>
            <a:ext cx="8571186" cy="2646848"/>
          </a:xfrm>
          <a:prstGeom prst="rect">
            <a:avLst/>
          </a:prstGeom>
          <a:noFill/>
          <a:ln>
            <a:noFill/>
          </a:ln>
        </p:spPr>
        <p:txBody>
          <a:bodyPr spcFirstLastPara="1" wrap="square" lIns="91425" tIns="91425" rIns="91425" bIns="91425" anchor="t" anchorCtr="0">
            <a:spAutoFit/>
          </a:bodyPr>
          <a:lstStyle/>
          <a:p>
            <a:pPr fontAlgn="base"/>
            <a:r>
              <a:rPr lang="en-IN" sz="1600" dirty="0">
                <a:latin typeface="Proxima Nova" panose="020B0604020202020204" charset="0"/>
              </a:rPr>
              <a:t>The given recurrence relation shows-</a:t>
            </a:r>
          </a:p>
          <a:p>
            <a:pPr fontAlgn="base"/>
            <a:endParaRPr lang="en-IN" sz="1600" dirty="0">
              <a:latin typeface="Proxima Nova" panose="020B0604020202020204" charset="0"/>
            </a:endParaRPr>
          </a:p>
          <a:p>
            <a:pPr fontAlgn="base"/>
            <a:r>
              <a:rPr lang="en-IN" sz="1600" dirty="0">
                <a:latin typeface="Proxima Nova" panose="020B0604020202020204" charset="0"/>
              </a:rPr>
              <a:t>The cost of dividing a problem of size n into its 2 sub-problems and then combining its solution is n.</a:t>
            </a:r>
          </a:p>
          <a:p>
            <a:pPr fontAlgn="base"/>
            <a:endParaRPr lang="en-IN" sz="1600" dirty="0">
              <a:latin typeface="Proxima Nova" panose="020B0604020202020204" charset="0"/>
            </a:endParaRPr>
          </a:p>
          <a:p>
            <a:pPr fontAlgn="base"/>
            <a:r>
              <a:rPr lang="en-IN" sz="1600" dirty="0">
                <a:latin typeface="Proxima Nova" panose="020B0604020202020204" charset="0"/>
              </a:rPr>
              <a:t>The cost of dividing a problem of size n/2 into its 2 sub-problems and then combining its solution is n/2 and so on.</a:t>
            </a:r>
          </a:p>
          <a:p>
            <a:pPr fontAlgn="base"/>
            <a:endParaRPr lang="en-IN" sz="1600" dirty="0">
              <a:latin typeface="Proxima Nova" panose="020B0604020202020204" charset="0"/>
            </a:endParaRPr>
          </a:p>
          <a:p>
            <a:pPr fontAlgn="base"/>
            <a:r>
              <a:rPr lang="en-IN" sz="1600" dirty="0">
                <a:latin typeface="Proxima Nova" panose="020B0604020202020204" charset="0"/>
              </a:rPr>
              <a:t>This is illustrated through following recursion tree where each node represents the cost of the corresponding sub-problem-</a:t>
            </a:r>
          </a:p>
        </p:txBody>
      </p:sp>
    </p:spTree>
    <p:extLst>
      <p:ext uri="{BB962C8B-B14F-4D97-AF65-F5344CB8AC3E}">
        <p14:creationId xmlns:p14="http://schemas.microsoft.com/office/powerpoint/2010/main" val="1862357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53968"/>
          </a:xfrm>
          <a:prstGeom prst="rect">
            <a:avLst/>
          </a:prstGeom>
          <a:noFill/>
          <a:ln>
            <a:noFill/>
          </a:ln>
        </p:spPr>
        <p:txBody>
          <a:bodyPr spcFirstLastPara="1" wrap="square" lIns="91425" tIns="91425" rIns="91425" bIns="91425" anchor="t" anchorCtr="0">
            <a:spAutoFit/>
          </a:bodyPr>
          <a:lstStyle/>
          <a:p>
            <a:r>
              <a:rPr lang="en-IN" sz="2300" dirty="0">
                <a:solidFill>
                  <a:schemeClr val="lt1"/>
                </a:solidFill>
                <a:latin typeface="Proxima Nova" panose="020B0604020202020204" charset="0"/>
                <a:ea typeface="Proxima Nova"/>
                <a:cs typeface="Proxima Nova"/>
              </a:rPr>
              <a:t>RECURSION TREE METHOD</a:t>
            </a:r>
          </a:p>
        </p:txBody>
      </p:sp>
      <p:sp>
        <p:nvSpPr>
          <p:cNvPr id="99" name="Google Shape;99;p17"/>
          <p:cNvSpPr txBox="1"/>
          <p:nvPr/>
        </p:nvSpPr>
        <p:spPr>
          <a:xfrm>
            <a:off x="287676" y="688218"/>
            <a:ext cx="8571186" cy="2646848"/>
          </a:xfrm>
          <a:prstGeom prst="rect">
            <a:avLst/>
          </a:prstGeom>
          <a:noFill/>
          <a:ln>
            <a:noFill/>
          </a:ln>
        </p:spPr>
        <p:txBody>
          <a:bodyPr spcFirstLastPara="1" wrap="square" lIns="91425" tIns="91425" rIns="91425" bIns="91425" anchor="t" anchorCtr="0">
            <a:spAutoFit/>
          </a:bodyPr>
          <a:lstStyle/>
          <a:p>
            <a:pPr fontAlgn="base"/>
            <a:r>
              <a:rPr lang="en-IN" sz="1600" b="1" u="sng" dirty="0">
                <a:latin typeface="Proxima Nova" panose="020B0604020202020204" charset="0"/>
              </a:rPr>
              <a:t>Step-02:</a:t>
            </a:r>
            <a:endParaRPr lang="en-IN" sz="1600" b="1" dirty="0">
              <a:latin typeface="Proxima Nova" panose="020B0604020202020204" charset="0"/>
            </a:endParaRPr>
          </a:p>
          <a:p>
            <a:pPr fontAlgn="base"/>
            <a:r>
              <a:rPr lang="en-IN" sz="1600" dirty="0">
                <a:latin typeface="Proxima Nova" panose="020B0604020202020204" charset="0"/>
              </a:rPr>
              <a:t> </a:t>
            </a:r>
          </a:p>
          <a:p>
            <a:pPr fontAlgn="base"/>
            <a:r>
              <a:rPr lang="en-IN" sz="1600" dirty="0">
                <a:latin typeface="Proxima Nova" panose="020B0604020202020204" charset="0"/>
              </a:rPr>
              <a:t>Determine cost of each level-</a:t>
            </a:r>
          </a:p>
          <a:p>
            <a:pPr fontAlgn="base"/>
            <a:endParaRPr lang="en-IN" sz="1600" dirty="0">
              <a:latin typeface="Proxima Nova" panose="020B0604020202020204" charset="0"/>
            </a:endParaRPr>
          </a:p>
          <a:p>
            <a:pPr fontAlgn="base"/>
            <a:r>
              <a:rPr lang="en-IN" sz="1600" dirty="0">
                <a:latin typeface="Proxima Nova" panose="020B0604020202020204" charset="0"/>
              </a:rPr>
              <a:t>Cost of level-0 = n</a:t>
            </a:r>
          </a:p>
          <a:p>
            <a:pPr fontAlgn="base"/>
            <a:endParaRPr lang="en-IN" sz="1600" dirty="0">
              <a:latin typeface="Proxima Nova" panose="020B0604020202020204" charset="0"/>
            </a:endParaRPr>
          </a:p>
          <a:p>
            <a:pPr fontAlgn="base"/>
            <a:r>
              <a:rPr lang="en-IN" sz="1600" dirty="0">
                <a:latin typeface="Proxima Nova" panose="020B0604020202020204" charset="0"/>
              </a:rPr>
              <a:t>Cost of level-1 = n/2 + n/2 = n</a:t>
            </a:r>
          </a:p>
          <a:p>
            <a:pPr fontAlgn="base"/>
            <a:endParaRPr lang="en-IN" sz="1600" dirty="0">
              <a:latin typeface="Proxima Nova" panose="020B0604020202020204" charset="0"/>
            </a:endParaRPr>
          </a:p>
          <a:p>
            <a:pPr fontAlgn="base"/>
            <a:r>
              <a:rPr lang="en-IN" sz="1600" dirty="0">
                <a:latin typeface="Proxima Nova" panose="020B0604020202020204" charset="0"/>
              </a:rPr>
              <a:t>Cost of level-2 = n/4 + n/4 + n/4 + n/4 = n and so on.</a:t>
            </a:r>
          </a:p>
          <a:p>
            <a:pPr fontAlgn="base"/>
            <a:endParaRPr lang="en-IN" sz="1600" dirty="0">
              <a:latin typeface="Proxima Nova" panose="020B0604020202020204" charset="0"/>
            </a:endParaRPr>
          </a:p>
        </p:txBody>
      </p:sp>
    </p:spTree>
    <p:extLst>
      <p:ext uri="{BB962C8B-B14F-4D97-AF65-F5344CB8AC3E}">
        <p14:creationId xmlns:p14="http://schemas.microsoft.com/office/powerpoint/2010/main" val="1374806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53968"/>
          </a:xfrm>
          <a:prstGeom prst="rect">
            <a:avLst/>
          </a:prstGeom>
          <a:noFill/>
          <a:ln>
            <a:noFill/>
          </a:ln>
        </p:spPr>
        <p:txBody>
          <a:bodyPr spcFirstLastPara="1" wrap="square" lIns="91425" tIns="91425" rIns="91425" bIns="91425" anchor="t" anchorCtr="0">
            <a:spAutoFit/>
          </a:bodyPr>
          <a:lstStyle/>
          <a:p>
            <a:r>
              <a:rPr lang="en-IN" sz="2300" dirty="0">
                <a:solidFill>
                  <a:schemeClr val="lt1"/>
                </a:solidFill>
                <a:latin typeface="Proxima Nova" panose="020B0604020202020204" charset="0"/>
                <a:ea typeface="Proxima Nova"/>
                <a:cs typeface="Proxima Nova"/>
              </a:rPr>
              <a:t>RECURSION TREE METHOD</a:t>
            </a:r>
          </a:p>
        </p:txBody>
      </p:sp>
      <p:sp>
        <p:nvSpPr>
          <p:cNvPr id="99" name="Google Shape;99;p17"/>
          <p:cNvSpPr txBox="1"/>
          <p:nvPr/>
        </p:nvSpPr>
        <p:spPr>
          <a:xfrm>
            <a:off x="287689" y="843143"/>
            <a:ext cx="8571186" cy="2893069"/>
          </a:xfrm>
          <a:prstGeom prst="rect">
            <a:avLst/>
          </a:prstGeom>
          <a:noFill/>
          <a:ln>
            <a:noFill/>
          </a:ln>
        </p:spPr>
        <p:txBody>
          <a:bodyPr spcFirstLastPara="1" wrap="square" lIns="91425" tIns="91425" rIns="91425" bIns="91425" anchor="t" anchorCtr="0">
            <a:spAutoFit/>
          </a:bodyPr>
          <a:lstStyle/>
          <a:p>
            <a:pPr fontAlgn="base"/>
            <a:r>
              <a:rPr lang="en-IN" sz="1600" b="1" u="sng" dirty="0">
                <a:latin typeface="Proxima Nova" panose="020B0604020202020204" charset="0"/>
              </a:rPr>
              <a:t>Step-03:</a:t>
            </a:r>
            <a:endParaRPr lang="en-IN" sz="1600" b="1" dirty="0">
              <a:latin typeface="Proxima Nova" panose="020B0604020202020204" charset="0"/>
            </a:endParaRPr>
          </a:p>
          <a:p>
            <a:pPr fontAlgn="base"/>
            <a:r>
              <a:rPr lang="en-IN" sz="1600" dirty="0">
                <a:latin typeface="Proxima Nova" panose="020B0604020202020204" charset="0"/>
              </a:rPr>
              <a:t> </a:t>
            </a:r>
          </a:p>
          <a:p>
            <a:pPr fontAlgn="base"/>
            <a:r>
              <a:rPr lang="en-IN" sz="1600" dirty="0">
                <a:latin typeface="Proxima Nova" panose="020B0604020202020204" charset="0"/>
              </a:rPr>
              <a:t>Determine total number of levels in the recursion tree-</a:t>
            </a:r>
          </a:p>
          <a:p>
            <a:pPr fontAlgn="base"/>
            <a:endParaRPr lang="en-IN" sz="1600" dirty="0">
              <a:latin typeface="Proxima Nova" panose="020B0604020202020204" charset="0"/>
            </a:endParaRPr>
          </a:p>
          <a:p>
            <a:pPr fontAlgn="base"/>
            <a:r>
              <a:rPr lang="en-IN" sz="1600" dirty="0">
                <a:latin typeface="Proxima Nova" panose="020B0604020202020204" charset="0"/>
              </a:rPr>
              <a:t>Size of sub-problem at level-0 = n/2</a:t>
            </a:r>
            <a:r>
              <a:rPr lang="en-IN" sz="1600" baseline="30000" dirty="0">
                <a:latin typeface="Proxima Nova" panose="020B0604020202020204" charset="0"/>
              </a:rPr>
              <a:t>0</a:t>
            </a:r>
            <a:endParaRPr lang="en-IN" sz="1600" dirty="0">
              <a:latin typeface="Proxima Nova" panose="020B0604020202020204" charset="0"/>
            </a:endParaRPr>
          </a:p>
          <a:p>
            <a:pPr fontAlgn="base"/>
            <a:endParaRPr lang="en-IN" sz="1600" dirty="0">
              <a:latin typeface="Proxima Nova" panose="020B0604020202020204" charset="0"/>
            </a:endParaRPr>
          </a:p>
          <a:p>
            <a:pPr fontAlgn="base"/>
            <a:r>
              <a:rPr lang="en-IN" sz="1600" dirty="0">
                <a:latin typeface="Proxima Nova" panose="020B0604020202020204" charset="0"/>
              </a:rPr>
              <a:t>Size of sub-problem at level-1 = n/2</a:t>
            </a:r>
            <a:r>
              <a:rPr lang="en-IN" sz="1600" baseline="30000" dirty="0">
                <a:latin typeface="Proxima Nova" panose="020B0604020202020204" charset="0"/>
              </a:rPr>
              <a:t>1</a:t>
            </a:r>
            <a:endParaRPr lang="en-IN" sz="1600" dirty="0">
              <a:latin typeface="Proxima Nova" panose="020B0604020202020204" charset="0"/>
            </a:endParaRPr>
          </a:p>
          <a:p>
            <a:pPr fontAlgn="base"/>
            <a:endParaRPr lang="en-IN" sz="1600" dirty="0">
              <a:latin typeface="Proxima Nova" panose="020B0604020202020204" charset="0"/>
            </a:endParaRPr>
          </a:p>
          <a:p>
            <a:pPr fontAlgn="base"/>
            <a:r>
              <a:rPr lang="en-IN" sz="1600" dirty="0">
                <a:latin typeface="Proxima Nova" panose="020B0604020202020204" charset="0"/>
              </a:rPr>
              <a:t>Size of sub-problem at level-2 = n/2</a:t>
            </a:r>
            <a:r>
              <a:rPr lang="en-IN" sz="1600" baseline="30000" dirty="0">
                <a:latin typeface="Proxima Nova" panose="020B0604020202020204" charset="0"/>
              </a:rPr>
              <a:t>2</a:t>
            </a:r>
            <a:endParaRPr lang="en-IN" sz="1600" dirty="0">
              <a:latin typeface="Proxima Nova" panose="020B0604020202020204" charset="0"/>
            </a:endParaRPr>
          </a:p>
          <a:p>
            <a:pPr fontAlgn="base"/>
            <a:r>
              <a:rPr lang="en-IN" sz="1600" dirty="0">
                <a:latin typeface="Proxima Nova" panose="020B0604020202020204" charset="0"/>
              </a:rPr>
              <a:t> </a:t>
            </a:r>
          </a:p>
          <a:p>
            <a:pPr fontAlgn="base"/>
            <a:r>
              <a:rPr lang="en-IN" sz="1600" dirty="0">
                <a:latin typeface="Proxima Nova" panose="020B0604020202020204" charset="0"/>
              </a:rPr>
              <a:t>Continuing in similar manner, we have- Size of sub-problem at level-k = n/2</a:t>
            </a:r>
            <a:r>
              <a:rPr lang="en-IN" sz="1600" baseline="30000" dirty="0">
                <a:latin typeface="Proxima Nova" panose="020B0604020202020204" charset="0"/>
              </a:rPr>
              <a:t>k</a:t>
            </a:r>
            <a:endParaRPr lang="en-IN" sz="1600" dirty="0">
              <a:latin typeface="Proxima Nova" panose="020B0604020202020204" charset="0"/>
            </a:endParaRPr>
          </a:p>
        </p:txBody>
      </p:sp>
    </p:spTree>
    <p:extLst>
      <p:ext uri="{BB962C8B-B14F-4D97-AF65-F5344CB8AC3E}">
        <p14:creationId xmlns:p14="http://schemas.microsoft.com/office/powerpoint/2010/main" val="2265770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53968"/>
          </a:xfrm>
          <a:prstGeom prst="rect">
            <a:avLst/>
          </a:prstGeom>
          <a:noFill/>
          <a:ln>
            <a:noFill/>
          </a:ln>
        </p:spPr>
        <p:txBody>
          <a:bodyPr spcFirstLastPara="1" wrap="square" lIns="91425" tIns="91425" rIns="91425" bIns="91425" anchor="t" anchorCtr="0">
            <a:spAutoFit/>
          </a:bodyPr>
          <a:lstStyle/>
          <a:p>
            <a:r>
              <a:rPr lang="en-IN" sz="2300" dirty="0">
                <a:solidFill>
                  <a:schemeClr val="lt1"/>
                </a:solidFill>
                <a:latin typeface="Proxima Nova" panose="020B0604020202020204" charset="0"/>
                <a:ea typeface="Proxima Nova"/>
                <a:cs typeface="Proxima Nova"/>
              </a:rPr>
              <a:t>RECURSION TREE METHOD</a:t>
            </a:r>
          </a:p>
        </p:txBody>
      </p:sp>
      <p:sp>
        <p:nvSpPr>
          <p:cNvPr id="99" name="Google Shape;99;p17"/>
          <p:cNvSpPr txBox="1"/>
          <p:nvPr/>
        </p:nvSpPr>
        <p:spPr>
          <a:xfrm>
            <a:off x="287689" y="843143"/>
            <a:ext cx="8571186" cy="1908184"/>
          </a:xfrm>
          <a:prstGeom prst="rect">
            <a:avLst/>
          </a:prstGeom>
          <a:noFill/>
          <a:ln>
            <a:noFill/>
          </a:ln>
        </p:spPr>
        <p:txBody>
          <a:bodyPr spcFirstLastPara="1" wrap="square" lIns="91425" tIns="91425" rIns="91425" bIns="91425" anchor="t" anchorCtr="0">
            <a:spAutoFit/>
          </a:bodyPr>
          <a:lstStyle/>
          <a:p>
            <a:pPr fontAlgn="base"/>
            <a:r>
              <a:rPr lang="en-IN" sz="1600" dirty="0">
                <a:latin typeface="Proxima Nova" panose="020B0604020202020204" charset="0"/>
              </a:rPr>
              <a:t>Suppose at level-k (last level), size of sub-problem becomes 1. Then-</a:t>
            </a:r>
          </a:p>
          <a:p>
            <a:pPr fontAlgn="base"/>
            <a:r>
              <a:rPr lang="en-IN" sz="1600" dirty="0">
                <a:latin typeface="Proxima Nova" panose="020B0604020202020204" charset="0"/>
              </a:rPr>
              <a:t>	</a:t>
            </a:r>
          </a:p>
          <a:p>
            <a:pPr fontAlgn="base"/>
            <a:r>
              <a:rPr lang="en-IN" sz="1600" dirty="0">
                <a:latin typeface="Proxima Nova" panose="020B0604020202020204" charset="0"/>
              </a:rPr>
              <a:t>	n / 2</a:t>
            </a:r>
            <a:r>
              <a:rPr lang="en-IN" sz="1600" baseline="30000" dirty="0">
                <a:latin typeface="Proxima Nova" panose="020B0604020202020204" charset="0"/>
              </a:rPr>
              <a:t>k</a:t>
            </a:r>
            <a:r>
              <a:rPr lang="en-IN" sz="1600" dirty="0">
                <a:latin typeface="Proxima Nova" panose="020B0604020202020204" charset="0"/>
              </a:rPr>
              <a:t> = 1</a:t>
            </a:r>
          </a:p>
          <a:p>
            <a:pPr fontAlgn="base"/>
            <a:r>
              <a:rPr lang="en-IN" sz="1600" dirty="0">
                <a:latin typeface="Proxima Nova" panose="020B0604020202020204" charset="0"/>
              </a:rPr>
              <a:t>	</a:t>
            </a:r>
          </a:p>
          <a:p>
            <a:pPr fontAlgn="base"/>
            <a:r>
              <a:rPr lang="en-IN" sz="1600" dirty="0">
                <a:latin typeface="Proxima Nova" panose="020B0604020202020204" charset="0"/>
              </a:rPr>
              <a:t>	2</a:t>
            </a:r>
            <a:r>
              <a:rPr lang="en-IN" sz="1600" baseline="30000" dirty="0">
                <a:latin typeface="Proxima Nova" panose="020B0604020202020204" charset="0"/>
              </a:rPr>
              <a:t>k</a:t>
            </a:r>
            <a:r>
              <a:rPr lang="en-IN" sz="1600" dirty="0">
                <a:latin typeface="Proxima Nova" panose="020B0604020202020204" charset="0"/>
              </a:rPr>
              <a:t> = n</a:t>
            </a:r>
          </a:p>
          <a:p>
            <a:pPr fontAlgn="base"/>
            <a:endParaRPr lang="en-IN" sz="1600" dirty="0">
              <a:latin typeface="Proxima Nova" panose="020B0604020202020204" charset="0"/>
            </a:endParaRPr>
          </a:p>
          <a:p>
            <a:pPr fontAlgn="base"/>
            <a:r>
              <a:rPr lang="en-IN" sz="1600" dirty="0">
                <a:latin typeface="Proxima Nova" panose="020B0604020202020204" charset="0"/>
              </a:rPr>
              <a:t>Taking log on both sides, we get-  k</a:t>
            </a:r>
            <a:r>
              <a:rPr lang="en-IN" sz="1600" b="1" dirty="0">
                <a:latin typeface="Proxima Nova" panose="020B0604020202020204" charset="0"/>
              </a:rPr>
              <a:t> = log</a:t>
            </a:r>
            <a:r>
              <a:rPr lang="en-IN" sz="1600" b="1" baseline="-25000" dirty="0">
                <a:latin typeface="Proxima Nova" panose="020B0604020202020204" charset="0"/>
              </a:rPr>
              <a:t>2</a:t>
            </a:r>
            <a:r>
              <a:rPr lang="en-IN" sz="1600" b="1" dirty="0">
                <a:latin typeface="Proxima Nova" panose="020B0604020202020204" charset="0"/>
              </a:rPr>
              <a:t>n</a:t>
            </a:r>
          </a:p>
        </p:txBody>
      </p:sp>
    </p:spTree>
    <p:extLst>
      <p:ext uri="{BB962C8B-B14F-4D97-AF65-F5344CB8AC3E}">
        <p14:creationId xmlns:p14="http://schemas.microsoft.com/office/powerpoint/2010/main" val="2520989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4" y="816667"/>
            <a:ext cx="8212950" cy="954077"/>
          </a:xfrm>
          <a:prstGeom prst="rect">
            <a:avLst/>
          </a:prstGeom>
          <a:noFill/>
          <a:ln>
            <a:noFill/>
          </a:ln>
        </p:spPr>
        <p:txBody>
          <a:bodyPr spcFirstLastPara="1" wrap="square" lIns="91425" tIns="91425" rIns="91425" bIns="91425" anchor="t" anchorCtr="0">
            <a:spAutoFit/>
          </a:bodyPr>
          <a:lstStyle/>
          <a:p>
            <a:pPr algn="just"/>
            <a:r>
              <a:rPr lang="en-US" sz="1800" b="1" dirty="0">
                <a:solidFill>
                  <a:srgbClr val="666666"/>
                </a:solidFill>
                <a:latin typeface="Proxima Nova"/>
                <a:ea typeface="Proxima Nova"/>
                <a:cs typeface="Proxima Nova"/>
              </a:rPr>
              <a:t>Order of Growth</a:t>
            </a:r>
          </a:p>
          <a:p>
            <a:pPr marL="285750" indent="-285750" algn="just">
              <a:buFont typeface="Arial" panose="020B0604020202020204" pitchFamily="34" charset="0"/>
              <a:buChar char="•"/>
            </a:pPr>
            <a:r>
              <a:rPr lang="en-US" sz="1600" dirty="0">
                <a:solidFill>
                  <a:srgbClr val="666666"/>
                </a:solidFill>
                <a:latin typeface="Proxima Nova"/>
                <a:ea typeface="Proxima Nova"/>
                <a:cs typeface="Proxima Nova"/>
              </a:rPr>
              <a:t>Order of growth of an algorithm is a way of </a:t>
            </a:r>
            <a:r>
              <a:rPr lang="en-US" sz="1600" b="1" dirty="0">
                <a:solidFill>
                  <a:srgbClr val="666666"/>
                </a:solidFill>
                <a:latin typeface="Proxima Nova"/>
                <a:ea typeface="Proxima Nova"/>
                <a:cs typeface="Proxima Nova"/>
              </a:rPr>
              <a:t>predicting</a:t>
            </a:r>
            <a:r>
              <a:rPr lang="en-US" sz="1600" dirty="0">
                <a:solidFill>
                  <a:srgbClr val="666666"/>
                </a:solidFill>
                <a:latin typeface="Proxima Nova"/>
                <a:ea typeface="Proxima Nova"/>
                <a:cs typeface="Proxima Nova"/>
              </a:rPr>
              <a:t> how execution time of a program and the space/memory occupied by it changes with the input size.</a:t>
            </a:r>
          </a:p>
        </p:txBody>
      </p:sp>
      <p:graphicFrame>
        <p:nvGraphicFramePr>
          <p:cNvPr id="2" name="Table 1"/>
          <p:cNvGraphicFramePr>
            <a:graphicFrameLocks noGrp="1"/>
          </p:cNvGraphicFramePr>
          <p:nvPr>
            <p:extLst>
              <p:ext uri="{D42A27DB-BD31-4B8C-83A1-F6EECF244321}">
                <p14:modId xmlns:p14="http://schemas.microsoft.com/office/powerpoint/2010/main" val="2690299692"/>
              </p:ext>
            </p:extLst>
          </p:nvPr>
        </p:nvGraphicFramePr>
        <p:xfrm>
          <a:off x="563728" y="1832299"/>
          <a:ext cx="8212951" cy="2819902"/>
        </p:xfrm>
        <a:graphic>
          <a:graphicData uri="http://schemas.openxmlformats.org/drawingml/2006/table">
            <a:tbl>
              <a:tblPr firstRow="1" bandRow="1">
                <a:tableStyleId>{7DF18680-E054-41AD-8BC1-D1AEF772440D}</a:tableStyleId>
              </a:tblPr>
              <a:tblGrid>
                <a:gridCol w="1090410">
                  <a:extLst>
                    <a:ext uri="{9D8B030D-6E8A-4147-A177-3AD203B41FA5}">
                      <a16:colId xmlns:a16="http://schemas.microsoft.com/office/drawing/2014/main" val="20000"/>
                    </a:ext>
                  </a:extLst>
                </a:gridCol>
                <a:gridCol w="965771">
                  <a:extLst>
                    <a:ext uri="{9D8B030D-6E8A-4147-A177-3AD203B41FA5}">
                      <a16:colId xmlns:a16="http://schemas.microsoft.com/office/drawing/2014/main" val="20001"/>
                    </a:ext>
                  </a:extLst>
                </a:gridCol>
                <a:gridCol w="3739794">
                  <a:extLst>
                    <a:ext uri="{9D8B030D-6E8A-4147-A177-3AD203B41FA5}">
                      <a16:colId xmlns:a16="http://schemas.microsoft.com/office/drawing/2014/main" val="20002"/>
                    </a:ext>
                  </a:extLst>
                </a:gridCol>
                <a:gridCol w="2416976">
                  <a:extLst>
                    <a:ext uri="{9D8B030D-6E8A-4147-A177-3AD203B41FA5}">
                      <a16:colId xmlns:a16="http://schemas.microsoft.com/office/drawing/2014/main" val="20003"/>
                    </a:ext>
                  </a:extLst>
                </a:gridCol>
              </a:tblGrid>
              <a:tr h="466726">
                <a:tc>
                  <a:txBody>
                    <a:bodyPr/>
                    <a:lstStyle/>
                    <a:p>
                      <a:pPr algn="ctr"/>
                      <a:r>
                        <a:rPr lang="en-IN" sz="1100" dirty="0">
                          <a:latin typeface="Proxima Nova" panose="020B0604020202020204" charset="0"/>
                        </a:rPr>
                        <a:t>Efficiency Class</a:t>
                      </a:r>
                    </a:p>
                  </a:txBody>
                  <a:tcPr/>
                </a:tc>
                <a:tc>
                  <a:txBody>
                    <a:bodyPr/>
                    <a:lstStyle/>
                    <a:p>
                      <a:pPr algn="ctr"/>
                      <a:r>
                        <a:rPr lang="en-IN" sz="1100" dirty="0">
                          <a:latin typeface="Proxima Nova" panose="020B0604020202020204" charset="0"/>
                        </a:rPr>
                        <a:t>Order of Growth</a:t>
                      </a:r>
                    </a:p>
                  </a:txBody>
                  <a:tcPr/>
                </a:tc>
                <a:tc>
                  <a:txBody>
                    <a:bodyPr/>
                    <a:lstStyle/>
                    <a:p>
                      <a:pPr algn="ctr"/>
                      <a:r>
                        <a:rPr lang="en-IN" sz="1100" dirty="0">
                          <a:latin typeface="Proxima Nova" panose="020B0604020202020204" charset="0"/>
                        </a:rPr>
                        <a:t>Description</a:t>
                      </a:r>
                    </a:p>
                  </a:txBody>
                  <a:tcPr/>
                </a:tc>
                <a:tc>
                  <a:txBody>
                    <a:bodyPr/>
                    <a:lstStyle/>
                    <a:p>
                      <a:pPr algn="ctr"/>
                      <a:r>
                        <a:rPr lang="en-IN" sz="1100" dirty="0">
                          <a:latin typeface="Proxima Nova" panose="020B0604020202020204" charset="0"/>
                        </a:rPr>
                        <a:t>Example</a:t>
                      </a:r>
                    </a:p>
                  </a:txBody>
                  <a:tcPr/>
                </a:tc>
                <a:extLst>
                  <a:ext uri="{0D108BD9-81ED-4DB2-BD59-A6C34878D82A}">
                    <a16:rowId xmlns:a16="http://schemas.microsoft.com/office/drawing/2014/main" val="10000"/>
                  </a:ext>
                </a:extLst>
              </a:tr>
              <a:tr h="283370">
                <a:tc>
                  <a:txBody>
                    <a:bodyPr/>
                    <a:lstStyle/>
                    <a:p>
                      <a:pPr algn="ctr"/>
                      <a:r>
                        <a:rPr lang="en-IN" sz="1100" dirty="0">
                          <a:latin typeface="Proxima Nova" panose="020B0604020202020204" charset="0"/>
                        </a:rPr>
                        <a:t>Constant</a:t>
                      </a:r>
                    </a:p>
                  </a:txBody>
                  <a:tcPr/>
                </a:tc>
                <a:tc>
                  <a:txBody>
                    <a:bodyPr/>
                    <a:lstStyle/>
                    <a:p>
                      <a:pPr algn="ctr"/>
                      <a:r>
                        <a:rPr lang="en-IN" sz="1100" dirty="0">
                          <a:latin typeface="Proxima Nova" panose="020B0604020202020204" charset="0"/>
                        </a:rPr>
                        <a:t>1</a:t>
                      </a:r>
                    </a:p>
                  </a:txBody>
                  <a:tcPr/>
                </a:tc>
                <a:tc>
                  <a:txBody>
                    <a:bodyPr/>
                    <a:lstStyle/>
                    <a:p>
                      <a:r>
                        <a:rPr lang="en-US" sz="1100" dirty="0">
                          <a:latin typeface="Proxima Nova" panose="020B0604020202020204" charset="0"/>
                        </a:rPr>
                        <a:t>As input size grows we get larger running time</a:t>
                      </a:r>
                      <a:endParaRPr lang="en-IN" sz="1100" dirty="0">
                        <a:latin typeface="Proxima Nova" panose="020B0604020202020204" charset="0"/>
                      </a:endParaRPr>
                    </a:p>
                  </a:txBody>
                  <a:tcPr/>
                </a:tc>
                <a:tc>
                  <a:txBody>
                    <a:bodyPr/>
                    <a:lstStyle/>
                    <a:p>
                      <a:r>
                        <a:rPr lang="en-US" sz="1100" dirty="0">
                          <a:latin typeface="Proxima Nova" panose="020B0604020202020204" charset="0"/>
                        </a:rPr>
                        <a:t>Scanning</a:t>
                      </a:r>
                      <a:r>
                        <a:rPr lang="en-US" sz="1100" baseline="0" dirty="0">
                          <a:latin typeface="Proxima Nova" panose="020B0604020202020204" charset="0"/>
                        </a:rPr>
                        <a:t> array elements.</a:t>
                      </a:r>
                      <a:endParaRPr lang="en-IN" sz="1100" dirty="0">
                        <a:latin typeface="Proxima Nova" panose="020B0604020202020204" charset="0"/>
                      </a:endParaRPr>
                    </a:p>
                  </a:txBody>
                  <a:tcPr/>
                </a:tc>
                <a:extLst>
                  <a:ext uri="{0D108BD9-81ED-4DB2-BD59-A6C34878D82A}">
                    <a16:rowId xmlns:a16="http://schemas.microsoft.com/office/drawing/2014/main" val="10001"/>
                  </a:ext>
                </a:extLst>
              </a:tr>
              <a:tr h="28337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Proxima Nova" panose="020B0604020202020204" charset="0"/>
                        </a:rPr>
                        <a:t>Logarithmic</a:t>
                      </a:r>
                    </a:p>
                  </a:txBody>
                  <a:tcPr/>
                </a:tc>
                <a:tc>
                  <a:txBody>
                    <a:bodyPr/>
                    <a:lstStyle/>
                    <a:p>
                      <a:pPr algn="ctr"/>
                      <a:r>
                        <a:rPr lang="en-IN" sz="1100" dirty="0" err="1">
                          <a:latin typeface="Proxima Nova" panose="020B0604020202020204" charset="0"/>
                        </a:rPr>
                        <a:t>logn</a:t>
                      </a:r>
                      <a:endParaRPr lang="en-IN" sz="1100" dirty="0">
                        <a:latin typeface="Proxima Nova" panose="020B0604020202020204" charset="0"/>
                      </a:endParaRPr>
                    </a:p>
                  </a:txBody>
                  <a:tcPr/>
                </a:tc>
                <a:tc>
                  <a:txBody>
                    <a:bodyPr/>
                    <a:lstStyle/>
                    <a:p>
                      <a:r>
                        <a:rPr lang="en-US" sz="1100" dirty="0">
                          <a:latin typeface="Proxima Nova" panose="020B0604020202020204" charset="0"/>
                        </a:rPr>
                        <a:t>Problem is divided into smaller parts</a:t>
                      </a:r>
                      <a:r>
                        <a:rPr lang="en-US" sz="1100" baseline="0" dirty="0">
                          <a:latin typeface="Proxima Nova" panose="020B0604020202020204" charset="0"/>
                        </a:rPr>
                        <a:t> </a:t>
                      </a:r>
                      <a:r>
                        <a:rPr lang="en-US" sz="1100" dirty="0">
                          <a:latin typeface="Proxima Nova" panose="020B0604020202020204" charset="0"/>
                        </a:rPr>
                        <a:t>on each iteration. </a:t>
                      </a:r>
                      <a:endParaRPr lang="en-IN" sz="1100" dirty="0">
                        <a:latin typeface="Proxima Nova" panose="020B0604020202020204" charset="0"/>
                      </a:endParaRPr>
                    </a:p>
                  </a:txBody>
                  <a:tcPr/>
                </a:tc>
                <a:tc>
                  <a:txBody>
                    <a:bodyPr/>
                    <a:lstStyle/>
                    <a:p>
                      <a:r>
                        <a:rPr lang="en-US" sz="1100" dirty="0">
                          <a:latin typeface="Proxima Nova" panose="020B0604020202020204" charset="0"/>
                        </a:rPr>
                        <a:t>Binary Search</a:t>
                      </a:r>
                      <a:endParaRPr lang="en-IN" sz="1100" dirty="0">
                        <a:latin typeface="Proxima Nova" panose="020B0604020202020204" charset="0"/>
                      </a:endParaRPr>
                    </a:p>
                  </a:txBody>
                  <a:tcPr/>
                </a:tc>
                <a:extLst>
                  <a:ext uri="{0D108BD9-81ED-4DB2-BD59-A6C34878D82A}">
                    <a16:rowId xmlns:a16="http://schemas.microsoft.com/office/drawing/2014/main" val="10002"/>
                  </a:ext>
                </a:extLst>
              </a:tr>
              <a:tr h="283370">
                <a:tc>
                  <a:txBody>
                    <a:bodyPr/>
                    <a:lstStyle/>
                    <a:p>
                      <a:pPr algn="ctr"/>
                      <a:r>
                        <a:rPr lang="en-IN" sz="1100" dirty="0">
                          <a:latin typeface="Proxima Nova" panose="020B0604020202020204" charset="0"/>
                        </a:rPr>
                        <a:t>Linear</a:t>
                      </a:r>
                    </a:p>
                  </a:txBody>
                  <a:tcPr/>
                </a:tc>
                <a:tc>
                  <a:txBody>
                    <a:bodyPr/>
                    <a:lstStyle/>
                    <a:p>
                      <a:pPr algn="ctr"/>
                      <a:r>
                        <a:rPr lang="en-IN" sz="1100" dirty="0">
                          <a:latin typeface="Proxima Nova" panose="020B0604020202020204" charset="0"/>
                        </a:rPr>
                        <a:t>n</a:t>
                      </a:r>
                    </a:p>
                  </a:txBody>
                  <a:tcPr/>
                </a:tc>
                <a:tc>
                  <a:txBody>
                    <a:bodyPr/>
                    <a:lstStyle/>
                    <a:p>
                      <a:r>
                        <a:rPr lang="en-US" sz="1100" dirty="0">
                          <a:latin typeface="Proxima Nova" panose="020B0604020202020204" charset="0"/>
                        </a:rPr>
                        <a:t>Running time is dependent on input size</a:t>
                      </a:r>
                      <a:endParaRPr lang="en-IN" sz="1100" dirty="0">
                        <a:latin typeface="Proxima Nova" panose="020B0604020202020204" charset="0"/>
                      </a:endParaRPr>
                    </a:p>
                  </a:txBody>
                  <a:tcPr/>
                </a:tc>
                <a:tc>
                  <a:txBody>
                    <a:bodyPr/>
                    <a:lstStyle/>
                    <a:p>
                      <a:r>
                        <a:rPr lang="en-US" sz="1100" dirty="0">
                          <a:latin typeface="Proxima Nova" panose="020B0604020202020204" charset="0"/>
                        </a:rPr>
                        <a:t>Sequential</a:t>
                      </a:r>
                      <a:r>
                        <a:rPr lang="en-US" sz="1100" baseline="0" dirty="0">
                          <a:latin typeface="Proxima Nova" panose="020B0604020202020204" charset="0"/>
                        </a:rPr>
                        <a:t> search</a:t>
                      </a:r>
                      <a:endParaRPr lang="en-IN" sz="1100" dirty="0">
                        <a:latin typeface="Proxima Nova" panose="020B0604020202020204" charset="0"/>
                      </a:endParaRPr>
                    </a:p>
                  </a:txBody>
                  <a:tcPr/>
                </a:tc>
                <a:extLst>
                  <a:ext uri="{0D108BD9-81ED-4DB2-BD59-A6C34878D82A}">
                    <a16:rowId xmlns:a16="http://schemas.microsoft.com/office/drawing/2014/main" val="10003"/>
                  </a:ext>
                </a:extLst>
              </a:tr>
              <a:tr h="28337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latin typeface="Proxima Nova" panose="020B0604020202020204" charset="0"/>
                        </a:rPr>
                        <a:t>nlogn</a:t>
                      </a:r>
                      <a:endParaRPr lang="en-US" sz="1100" dirty="0">
                        <a:latin typeface="Proxima Nova" panose="020B0604020202020204" charset="0"/>
                      </a:endParaRPr>
                    </a:p>
                  </a:txBody>
                  <a:tcPr/>
                </a:tc>
                <a:tc>
                  <a:txBody>
                    <a:bodyPr/>
                    <a:lstStyle/>
                    <a:p>
                      <a:pPr algn="ctr"/>
                      <a:r>
                        <a:rPr lang="en-US" sz="1100" dirty="0" err="1">
                          <a:latin typeface="Proxima Nova" panose="020B0604020202020204" charset="0"/>
                        </a:rPr>
                        <a:t>nlogn</a:t>
                      </a:r>
                      <a:endParaRPr lang="en-IN" sz="1100" dirty="0">
                        <a:latin typeface="Proxima Nova" panose="020B0604020202020204" charset="0"/>
                      </a:endParaRPr>
                    </a:p>
                  </a:txBody>
                  <a:tcPr/>
                </a:tc>
                <a:tc>
                  <a:txBody>
                    <a:bodyPr/>
                    <a:lstStyle/>
                    <a:p>
                      <a:r>
                        <a:rPr lang="en-US" sz="1100" dirty="0">
                          <a:latin typeface="Proxima Nova" panose="020B0604020202020204" charset="0"/>
                        </a:rPr>
                        <a:t>Some instance of algorithm considered for list of size n</a:t>
                      </a:r>
                      <a:endParaRPr lang="en-IN" sz="1100" dirty="0">
                        <a:latin typeface="Proxima Nova" panose="020B0604020202020204" charset="0"/>
                      </a:endParaRPr>
                    </a:p>
                  </a:txBody>
                  <a:tcPr/>
                </a:tc>
                <a:tc>
                  <a:txBody>
                    <a:bodyPr/>
                    <a:lstStyle/>
                    <a:p>
                      <a:r>
                        <a:rPr lang="en-US" sz="1100" dirty="0">
                          <a:latin typeface="Proxima Nova" panose="020B0604020202020204" charset="0"/>
                        </a:rPr>
                        <a:t>Merge sort and quick sort</a:t>
                      </a:r>
                      <a:endParaRPr lang="en-IN" sz="1100" dirty="0">
                        <a:latin typeface="Proxima Nova" panose="020B0604020202020204" charset="0"/>
                      </a:endParaRPr>
                    </a:p>
                  </a:txBody>
                  <a:tcPr/>
                </a:tc>
                <a:extLst>
                  <a:ext uri="{0D108BD9-81ED-4DB2-BD59-A6C34878D82A}">
                    <a16:rowId xmlns:a16="http://schemas.microsoft.com/office/drawing/2014/main" val="10004"/>
                  </a:ext>
                </a:extLst>
              </a:tr>
              <a:tr h="28337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latin typeface="Proxima Nova" panose="020B0604020202020204" charset="0"/>
                        </a:rPr>
                        <a:t>Quaderatic</a:t>
                      </a:r>
                      <a:endParaRPr lang="en-IN" sz="1100" dirty="0">
                        <a:latin typeface="Proxima Nova" panose="020B0604020202020204" charset="0"/>
                      </a:endParaRPr>
                    </a:p>
                  </a:txBody>
                  <a:tcPr/>
                </a:tc>
                <a:tc>
                  <a:txBody>
                    <a:bodyPr/>
                    <a:lstStyle/>
                    <a:p>
                      <a:pPr algn="ctr"/>
                      <a:r>
                        <a:rPr lang="en-US" sz="1100" baseline="0" dirty="0">
                          <a:latin typeface="Proxima Nova" panose="020B0604020202020204" charset="0"/>
                        </a:rPr>
                        <a:t>n</a:t>
                      </a:r>
                      <a:r>
                        <a:rPr lang="en-US" sz="1100" baseline="30000" dirty="0">
                          <a:latin typeface="Proxima Nova" panose="020B0604020202020204" charset="0"/>
                        </a:rPr>
                        <a:t>2</a:t>
                      </a:r>
                      <a:endParaRPr lang="en-IN" sz="1100" dirty="0">
                        <a:latin typeface="Proxima Nova" panose="020B0604020202020204" charset="0"/>
                      </a:endParaRPr>
                    </a:p>
                  </a:txBody>
                  <a:tcPr/>
                </a:tc>
                <a:tc>
                  <a:txBody>
                    <a:bodyPr/>
                    <a:lstStyle/>
                    <a:p>
                      <a:r>
                        <a:rPr lang="en-US" sz="1100" dirty="0">
                          <a:latin typeface="Proxima Nova" panose="020B0604020202020204" charset="0"/>
                        </a:rPr>
                        <a:t>Algorithm has 2 nested loops</a:t>
                      </a:r>
                      <a:endParaRPr lang="en-IN" sz="1100" dirty="0">
                        <a:latin typeface="Proxima Nova" panose="020B0604020202020204" charset="0"/>
                      </a:endParaRPr>
                    </a:p>
                  </a:txBody>
                  <a:tcPr/>
                </a:tc>
                <a:tc>
                  <a:txBody>
                    <a:bodyPr/>
                    <a:lstStyle/>
                    <a:p>
                      <a:r>
                        <a:rPr lang="en-US" sz="1100" dirty="0">
                          <a:latin typeface="Proxima Nova" panose="020B0604020202020204" charset="0"/>
                        </a:rPr>
                        <a:t>Scanning matrix elements</a:t>
                      </a:r>
                      <a:endParaRPr lang="en-IN" sz="1100" dirty="0">
                        <a:latin typeface="Proxima Nova" panose="020B0604020202020204" charset="0"/>
                      </a:endParaRPr>
                    </a:p>
                  </a:txBody>
                  <a:tcPr/>
                </a:tc>
                <a:extLst>
                  <a:ext uri="{0D108BD9-81ED-4DB2-BD59-A6C34878D82A}">
                    <a16:rowId xmlns:a16="http://schemas.microsoft.com/office/drawing/2014/main" val="10005"/>
                  </a:ext>
                </a:extLst>
              </a:tr>
              <a:tr h="28337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Proxima Nova" panose="020B0604020202020204" charset="0"/>
                        </a:rPr>
                        <a:t>Cubic</a:t>
                      </a:r>
                    </a:p>
                  </a:txBody>
                  <a:tcPr/>
                </a:tc>
                <a:tc>
                  <a:txBody>
                    <a:bodyPr/>
                    <a:lstStyle/>
                    <a:p>
                      <a:pPr algn="ctr"/>
                      <a:r>
                        <a:rPr lang="en-US" sz="1100" baseline="0" dirty="0">
                          <a:latin typeface="Proxima Nova" panose="020B0604020202020204" charset="0"/>
                        </a:rPr>
                        <a:t>n</a:t>
                      </a:r>
                      <a:r>
                        <a:rPr lang="en-US" sz="1100" baseline="30000" dirty="0">
                          <a:latin typeface="Proxima Nova" panose="020B0604020202020204" charset="0"/>
                        </a:rPr>
                        <a:t>3</a:t>
                      </a:r>
                      <a:endParaRPr lang="en-IN" sz="1100" dirty="0">
                        <a:latin typeface="Proxima Nova" panose="020B0604020202020204" charset="0"/>
                      </a:endParaRPr>
                    </a:p>
                  </a:txBody>
                  <a:tcPr/>
                </a:tc>
                <a:tc>
                  <a:txBody>
                    <a:bodyPr/>
                    <a:lstStyle/>
                    <a:p>
                      <a:r>
                        <a:rPr lang="en-US" sz="1100" dirty="0">
                          <a:latin typeface="Proxima Nova" panose="020B0604020202020204" charset="0"/>
                        </a:rPr>
                        <a:t>Algorithm has 3 nested loops</a:t>
                      </a:r>
                      <a:endParaRPr lang="en-IN" sz="1100" dirty="0">
                        <a:latin typeface="Proxima Nova" panose="020B0604020202020204" charset="0"/>
                      </a:endParaRPr>
                    </a:p>
                  </a:txBody>
                  <a:tcPr/>
                </a:tc>
                <a:tc>
                  <a:txBody>
                    <a:bodyPr/>
                    <a:lstStyle/>
                    <a:p>
                      <a:r>
                        <a:rPr lang="en-US" sz="1100" dirty="0">
                          <a:latin typeface="Proxima Nova" panose="020B0604020202020204" charset="0"/>
                        </a:rPr>
                        <a:t>Perform matrix multiplication</a:t>
                      </a:r>
                      <a:endParaRPr lang="en-IN" sz="1100" dirty="0">
                        <a:latin typeface="Proxima Nova" panose="020B0604020202020204" charset="0"/>
                      </a:endParaRPr>
                    </a:p>
                  </a:txBody>
                  <a:tcPr/>
                </a:tc>
                <a:extLst>
                  <a:ext uri="{0D108BD9-81ED-4DB2-BD59-A6C34878D82A}">
                    <a16:rowId xmlns:a16="http://schemas.microsoft.com/office/drawing/2014/main" val="10006"/>
                  </a:ext>
                </a:extLst>
              </a:tr>
              <a:tr h="369586">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Proxima Nova" panose="020B0604020202020204" charset="0"/>
                        </a:rPr>
                        <a:t>Exponential</a:t>
                      </a:r>
                    </a:p>
                  </a:txBody>
                  <a:tcPr/>
                </a:tc>
                <a:tc>
                  <a:txBody>
                    <a:bodyPr/>
                    <a:lstStyle/>
                    <a:p>
                      <a:pPr algn="ctr"/>
                      <a:r>
                        <a:rPr lang="en-US" sz="1100" baseline="0" dirty="0">
                          <a:latin typeface="Proxima Nova" panose="020B0604020202020204" charset="0"/>
                        </a:rPr>
                        <a:t>2</a:t>
                      </a:r>
                      <a:r>
                        <a:rPr lang="en-US" sz="1100" baseline="30000" dirty="0">
                          <a:latin typeface="Proxima Nova" panose="020B0604020202020204" charset="0"/>
                        </a:rPr>
                        <a:t>n</a:t>
                      </a:r>
                      <a:endParaRPr lang="en-IN" sz="1100" dirty="0">
                        <a:latin typeface="Proxima Nova" panose="020B0604020202020204" charset="0"/>
                      </a:endParaRPr>
                    </a:p>
                  </a:txBody>
                  <a:tcPr/>
                </a:tc>
                <a:tc>
                  <a:txBody>
                    <a:bodyPr/>
                    <a:lstStyle/>
                    <a:p>
                      <a:r>
                        <a:rPr lang="en-US" sz="1100" dirty="0">
                          <a:latin typeface="Proxima Nova" panose="020B0604020202020204" charset="0"/>
                        </a:rPr>
                        <a:t>Algorithm has faster rate of growth</a:t>
                      </a:r>
                      <a:endParaRPr lang="en-IN" sz="1100" dirty="0">
                        <a:latin typeface="Proxima Nova" panose="020B0604020202020204" charset="0"/>
                      </a:endParaRPr>
                    </a:p>
                  </a:txBody>
                  <a:tcPr/>
                </a:tc>
                <a:tc>
                  <a:txBody>
                    <a:bodyPr/>
                    <a:lstStyle/>
                    <a:p>
                      <a:r>
                        <a:rPr lang="en-US" sz="1100" dirty="0">
                          <a:latin typeface="Proxima Nova" panose="020B0604020202020204" charset="0"/>
                        </a:rPr>
                        <a:t>Generating</a:t>
                      </a:r>
                      <a:r>
                        <a:rPr lang="en-US" sz="1100" baseline="0" dirty="0">
                          <a:latin typeface="Proxima Nova" panose="020B0604020202020204" charset="0"/>
                        </a:rPr>
                        <a:t> subset of all n elements</a:t>
                      </a:r>
                      <a:endParaRPr lang="en-IN" sz="1100" dirty="0">
                        <a:latin typeface="Proxima Nova" panose="020B0604020202020204" charset="0"/>
                      </a:endParaRPr>
                    </a:p>
                  </a:txBody>
                  <a:tcPr/>
                </a:tc>
                <a:extLst>
                  <a:ext uri="{0D108BD9-81ED-4DB2-BD59-A6C34878D82A}">
                    <a16:rowId xmlns:a16="http://schemas.microsoft.com/office/drawing/2014/main" val="10007"/>
                  </a:ext>
                </a:extLst>
              </a:tr>
              <a:tr h="28337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Proxima Nova" panose="020B0604020202020204" charset="0"/>
                        </a:rPr>
                        <a:t>Factorial</a:t>
                      </a:r>
                    </a:p>
                  </a:txBody>
                  <a:tcPr/>
                </a:tc>
                <a:tc>
                  <a:txBody>
                    <a:bodyPr/>
                    <a:lstStyle/>
                    <a:p>
                      <a:pPr algn="ctr"/>
                      <a:r>
                        <a:rPr lang="en-US" sz="1100" baseline="0" dirty="0">
                          <a:latin typeface="Proxima Nova" panose="020B0604020202020204" charset="0"/>
                        </a:rPr>
                        <a:t>n!</a:t>
                      </a:r>
                      <a:endParaRPr lang="en-IN" sz="1100" dirty="0">
                        <a:latin typeface="Proxima Nova" panose="020B0604020202020204" charset="0"/>
                      </a:endParaRPr>
                    </a:p>
                  </a:txBody>
                  <a:tcPr/>
                </a:tc>
                <a:tc>
                  <a:txBody>
                    <a:bodyPr/>
                    <a:lstStyle/>
                    <a:p>
                      <a:r>
                        <a:rPr lang="en-US" sz="1100" dirty="0">
                          <a:latin typeface="Proxima Nova" panose="020B0604020202020204" charset="0"/>
                        </a:rPr>
                        <a:t>Algorithms</a:t>
                      </a:r>
                      <a:r>
                        <a:rPr lang="en-US" sz="1100" baseline="0" dirty="0">
                          <a:latin typeface="Proxima Nova" panose="020B0604020202020204" charset="0"/>
                        </a:rPr>
                        <a:t> compute permutation</a:t>
                      </a:r>
                      <a:endParaRPr lang="en-IN" sz="1100" dirty="0">
                        <a:latin typeface="Proxima Nova" panose="020B0604020202020204" charset="0"/>
                      </a:endParaRPr>
                    </a:p>
                  </a:txBody>
                  <a:tcPr/>
                </a:tc>
                <a:tc>
                  <a:txBody>
                    <a:bodyPr/>
                    <a:lstStyle/>
                    <a:p>
                      <a:r>
                        <a:rPr lang="en-US" sz="1100" dirty="0">
                          <a:latin typeface="Proxima Nova" panose="020B0604020202020204" charset="0"/>
                        </a:rPr>
                        <a:t>All permutation</a:t>
                      </a:r>
                      <a:endParaRPr lang="en-IN" sz="1100" dirty="0">
                        <a:latin typeface="Proxima Nova" panose="020B0604020202020204"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638054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3315</TotalTime>
  <Words>6721</Words>
  <Application>Microsoft Office PowerPoint</Application>
  <PresentationFormat>On-screen Show (16:9)</PresentationFormat>
  <Paragraphs>1019</Paragraphs>
  <Slides>87</Slides>
  <Notes>87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Proxima Nova</vt:lpstr>
      <vt:lpstr>Calibri</vt:lpstr>
      <vt:lpstr>Wingdings</vt:lpstr>
      <vt:lpstr>Arimo</vt:lpstr>
      <vt:lpstr>Arial</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MITUL TAKODARA</cp:lastModifiedBy>
  <cp:revision>724</cp:revision>
  <dcterms:modified xsi:type="dcterms:W3CDTF">2023-07-28T10:46:36Z</dcterms:modified>
</cp:coreProperties>
</file>